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5"/>
  </p:notesMasterIdLst>
  <p:handoutMasterIdLst>
    <p:handoutMasterId r:id="rId36"/>
  </p:handoutMasterIdLst>
  <p:sldIdLst>
    <p:sldId id="287" r:id="rId2"/>
    <p:sldId id="295" r:id="rId3"/>
    <p:sldId id="296" r:id="rId4"/>
    <p:sldId id="297" r:id="rId5"/>
    <p:sldId id="318" r:id="rId6"/>
    <p:sldId id="298" r:id="rId7"/>
    <p:sldId id="299" r:id="rId8"/>
    <p:sldId id="300" r:id="rId9"/>
    <p:sldId id="301" r:id="rId10"/>
    <p:sldId id="302" r:id="rId11"/>
    <p:sldId id="331" r:id="rId12"/>
    <p:sldId id="332" r:id="rId13"/>
    <p:sldId id="307" r:id="rId14"/>
    <p:sldId id="308" r:id="rId15"/>
    <p:sldId id="333" r:id="rId16"/>
    <p:sldId id="309" r:id="rId17"/>
    <p:sldId id="334" r:id="rId18"/>
    <p:sldId id="310" r:id="rId19"/>
    <p:sldId id="311" r:id="rId20"/>
    <p:sldId id="312" r:id="rId21"/>
    <p:sldId id="313" r:id="rId22"/>
    <p:sldId id="315" r:id="rId23"/>
    <p:sldId id="319" r:id="rId24"/>
    <p:sldId id="320" r:id="rId25"/>
    <p:sldId id="321" r:id="rId26"/>
    <p:sldId id="322" r:id="rId27"/>
    <p:sldId id="323" r:id="rId28"/>
    <p:sldId id="305" r:id="rId29"/>
    <p:sldId id="325" r:id="rId30"/>
    <p:sldId id="326" r:id="rId31"/>
    <p:sldId id="327" r:id="rId32"/>
    <p:sldId id="329" r:id="rId33"/>
    <p:sldId id="294" r:id="rId34"/>
  </p:sldIdLst>
  <p:sldSz cx="18288000" cy="10287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08472B-F17D-4948-8CEF-0BF2CD15EE85}" v="2" dt="2024-05-03T02:10:41.137"/>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4" autoAdjust="0"/>
    <p:restoredTop sz="94624" autoAdjust="0"/>
  </p:normalViewPr>
  <p:slideViewPr>
    <p:cSldViewPr snapToGrid="0" showGuides="1">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p:cViewPr varScale="1">
        <p:scale>
          <a:sx n="62" d="100"/>
          <a:sy n="62" d="100"/>
        </p:scale>
        <p:origin x="3154" y="6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 mudadla" userId="3147c9d228cef30c" providerId="LiveId" clId="{3008472B-F17D-4948-8CEF-0BF2CD15EE85}"/>
    <pc:docChg chg="modSld">
      <pc:chgData name="mani mudadla" userId="3147c9d228cef30c" providerId="LiveId" clId="{3008472B-F17D-4948-8CEF-0BF2CD15EE85}" dt="2024-05-03T02:13:18.198" v="92"/>
      <pc:docMkLst>
        <pc:docMk/>
      </pc:docMkLst>
      <pc:sldChg chg="modSp mod">
        <pc:chgData name="mani mudadla" userId="3147c9d228cef30c" providerId="LiveId" clId="{3008472B-F17D-4948-8CEF-0BF2CD15EE85}" dt="2024-05-03T02:09:37.364" v="16"/>
        <pc:sldMkLst>
          <pc:docMk/>
          <pc:sldMk cId="0" sldId="302"/>
        </pc:sldMkLst>
        <pc:spChg chg="mod">
          <ac:chgData name="mani mudadla" userId="3147c9d228cef30c" providerId="LiveId" clId="{3008472B-F17D-4948-8CEF-0BF2CD15EE85}" dt="2024-05-03T02:09:37.364" v="16"/>
          <ac:spMkLst>
            <pc:docMk/>
            <pc:sldMk cId="0" sldId="302"/>
            <ac:spMk id="5" creationId="{00000000-0000-0000-0000-000000000000}"/>
          </ac:spMkLst>
        </pc:spChg>
      </pc:sldChg>
      <pc:sldChg chg="modSp mod">
        <pc:chgData name="mani mudadla" userId="3147c9d228cef30c" providerId="LiveId" clId="{3008472B-F17D-4948-8CEF-0BF2CD15EE85}" dt="2024-05-03T02:13:18.198" v="92"/>
        <pc:sldMkLst>
          <pc:docMk/>
          <pc:sldMk cId="0" sldId="331"/>
        </pc:sldMkLst>
        <pc:spChg chg="mod">
          <ac:chgData name="mani mudadla" userId="3147c9d228cef30c" providerId="LiveId" clId="{3008472B-F17D-4948-8CEF-0BF2CD15EE85}" dt="2024-05-03T02:11:33.417" v="84" actId="2711"/>
          <ac:spMkLst>
            <pc:docMk/>
            <pc:sldMk cId="0" sldId="331"/>
            <ac:spMk id="3" creationId="{00000000-0000-0000-0000-000000000000}"/>
          </ac:spMkLst>
        </pc:spChg>
        <pc:spChg chg="mod">
          <ac:chgData name="mani mudadla" userId="3147c9d228cef30c" providerId="LiveId" clId="{3008472B-F17D-4948-8CEF-0BF2CD15EE85}" dt="2024-05-03T02:13:18.198" v="92"/>
          <ac:spMkLst>
            <pc:docMk/>
            <pc:sldMk cId="0" sldId="331"/>
            <ac:spMk id="5"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Slide Number Placeholder 6"/>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076B784-4FB6-471C-91EA-1AAA7047F172}" type="slidenum">
              <a:rPr lang="en-IN" smtClean="0"/>
              <a:t>‹#›</a:t>
            </a:fld>
            <a:endParaRPr lang="en-IN"/>
          </a:p>
        </p:txBody>
      </p:sp>
      <p:sp>
        <p:nvSpPr>
          <p:cNvPr id="9" name="Header Placeholder 8"/>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dirty="0" err="1"/>
              <a:t>xvs</a:t>
            </a:r>
            <a:endParaRPr lang="en-IN" dirty="0"/>
          </a:p>
        </p:txBody>
      </p:sp>
      <p:sp>
        <p:nvSpPr>
          <p:cNvPr id="12" name="Date Placeholder 11"/>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0F12033-2EDF-405D-A660-8698D41E1567}" type="datetime1">
              <a:rPr lang="en-US" smtClean="0"/>
              <a:t>5/3/2024</a:t>
            </a:fld>
            <a:endParaRPr lang="en-IN"/>
          </a:p>
        </p:txBody>
      </p:sp>
      <p:sp>
        <p:nvSpPr>
          <p:cNvPr id="14" name="Footer Placeholder 1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IN"/>
              <a:t>SAD</a:t>
            </a: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p:handoutMaster>
</file>

<file path=ppt/media/image1.jpeg>
</file>

<file path=ppt/media/image2.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IN"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645920" y="1138428"/>
            <a:ext cx="15087600" cy="5349240"/>
          </a:xfrm>
        </p:spPr>
        <p:txBody>
          <a:bodyPr anchor="b">
            <a:normAutofit/>
          </a:bodyPr>
          <a:lstStyle>
            <a:lvl1pPr algn="l">
              <a:lnSpc>
                <a:spcPct val="85000"/>
              </a:lnSpc>
              <a:defRPr sz="12000" spc="-75"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650077" y="6683430"/>
            <a:ext cx="15087600" cy="1714500"/>
          </a:xfrm>
        </p:spPr>
        <p:txBody>
          <a:bodyPr lIns="91440" rIns="91440">
            <a:normAutofit/>
          </a:bodyPr>
          <a:lstStyle>
            <a:lvl1pPr marL="0" indent="0" algn="l">
              <a:buNone/>
              <a:defRPr sz="3600" cap="all" spc="300" baseline="0">
                <a:solidFill>
                  <a:schemeClr val="tx2"/>
                </a:solidFill>
                <a:latin typeface="+mj-lt"/>
              </a:defRPr>
            </a:lvl1pPr>
            <a:lvl2pPr marL="685800" indent="0" algn="ctr">
              <a:buNone/>
              <a:defRPr sz="3600"/>
            </a:lvl2pPr>
            <a:lvl3pPr marL="1371600" indent="0" algn="ctr">
              <a:buNone/>
              <a:defRPr sz="3600"/>
            </a:lvl3pPr>
            <a:lvl4pPr marL="2057400" indent="0" algn="ctr">
              <a:buNone/>
              <a:defRPr sz="3000"/>
            </a:lvl4pPr>
            <a:lvl5pPr marL="2743200" indent="0" algn="ctr">
              <a:buNone/>
              <a:defRPr sz="3000"/>
            </a:lvl5pPr>
            <a:lvl6pPr marL="3429000" indent="0" algn="ctr">
              <a:buNone/>
              <a:defRPr sz="3000"/>
            </a:lvl6pPr>
            <a:lvl7pPr marL="4114800" indent="0" algn="ctr">
              <a:buNone/>
              <a:defRPr sz="3000"/>
            </a:lvl7pPr>
            <a:lvl8pPr marL="4800600" indent="0" algn="ctr">
              <a:buNone/>
              <a:defRPr sz="3000"/>
            </a:lvl8pPr>
            <a:lvl9pPr marL="5486400" indent="0" algn="ctr">
              <a:buNone/>
              <a:defRPr sz="3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42A4A78-AB98-4C27-A03B-1FDB5F943EB5}" type="datetime4">
              <a:rPr lang="en-US" smtClean="0"/>
              <a:t>May 3, 2024</a:t>
            </a:fld>
            <a:endParaRPr lang="en-US"/>
          </a:p>
        </p:txBody>
      </p:sp>
      <p:sp>
        <p:nvSpPr>
          <p:cNvPr id="5" name="Footer Placeholder 4"/>
          <p:cNvSpPr>
            <a:spLocks noGrp="1"/>
          </p:cNvSpPr>
          <p:nvPr>
            <p:ph type="ftr" sz="quarter" idx="11"/>
          </p:nvPr>
        </p:nvSpPr>
        <p:spPr/>
        <p:txBody>
          <a:bodyPr/>
          <a:lstStyle/>
          <a:p>
            <a:r>
              <a:rPr lang="en-IN"/>
              <a:t>DEPARTMENT OF COMPUTER SCIENCE &amp; ENGINEERING   / PROJECT TITLE</a:t>
            </a:r>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13E0C0-228A-4082-81D2-A22D1B3A4D51}" type="datetime4">
              <a:rPr lang="en-US" smtClean="0"/>
              <a:t>May 3, 2024</a:t>
            </a:fld>
            <a:endParaRPr lang="en-US"/>
          </a:p>
        </p:txBody>
      </p:sp>
      <p:sp>
        <p:nvSpPr>
          <p:cNvPr id="5" name="Footer Placeholder 4"/>
          <p:cNvSpPr>
            <a:spLocks noGrp="1"/>
          </p:cNvSpPr>
          <p:nvPr>
            <p:ph type="ftr" sz="quarter" idx="11"/>
          </p:nvPr>
        </p:nvSpPr>
        <p:spPr/>
        <p:txBody>
          <a:bodyPr/>
          <a:lstStyle/>
          <a:p>
            <a:r>
              <a:rPr lang="en-IN"/>
              <a:t>DEPARTMENT OF COMPUTER SCIENCE &amp; ENGINEERING   / PROJECT TITLE</a:t>
            </a:r>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3087350" y="622168"/>
            <a:ext cx="3943350" cy="86361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622167"/>
            <a:ext cx="11601450" cy="8636133"/>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138729-B38B-4E7B-A4F9-C7D61D129B30}" type="datetime4">
              <a:rPr lang="en-US" smtClean="0"/>
              <a:t>May 3, 2024</a:t>
            </a:fld>
            <a:endParaRPr lang="en-US"/>
          </a:p>
        </p:txBody>
      </p:sp>
      <p:sp>
        <p:nvSpPr>
          <p:cNvPr id="5" name="Footer Placeholder 4"/>
          <p:cNvSpPr>
            <a:spLocks noGrp="1"/>
          </p:cNvSpPr>
          <p:nvPr>
            <p:ph type="ftr" sz="quarter" idx="11"/>
          </p:nvPr>
        </p:nvSpPr>
        <p:spPr/>
        <p:txBody>
          <a:bodyPr/>
          <a:lstStyle/>
          <a:p>
            <a:r>
              <a:rPr lang="en-IN"/>
              <a:t>DEPARTMENT OF COMPUTER SCIENCE &amp; ENGINEERING   / PROJECT TITLE</a:t>
            </a:r>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D00544-B2CB-480A-8E68-8A818093FCE5}" type="datetime4">
              <a:rPr lang="en-US" smtClean="0"/>
              <a:t>May 3, 2024</a:t>
            </a:fld>
            <a:endParaRPr lang="en-US"/>
          </a:p>
        </p:txBody>
      </p:sp>
      <p:sp>
        <p:nvSpPr>
          <p:cNvPr id="5" name="Footer Placeholder 4"/>
          <p:cNvSpPr>
            <a:spLocks noGrp="1"/>
          </p:cNvSpPr>
          <p:nvPr>
            <p:ph type="ftr" sz="quarter" idx="11"/>
          </p:nvPr>
        </p:nvSpPr>
        <p:spPr/>
        <p:txBody>
          <a:bodyPr/>
          <a:lstStyle/>
          <a:p>
            <a:r>
              <a:rPr lang="en-IN"/>
              <a:t>DEPARTMENT OF COMPUTER SCIENCE &amp; ENGINEERING   / PROJECT TITLE</a:t>
            </a:r>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1138428"/>
            <a:ext cx="15087600" cy="5349240"/>
          </a:xfrm>
        </p:spPr>
        <p:txBody>
          <a:bodyPr anchor="b" anchorCtr="0">
            <a:normAutofit/>
          </a:bodyPr>
          <a:lstStyle>
            <a:lvl1pPr>
              <a:lnSpc>
                <a:spcPct val="85000"/>
              </a:lnSpc>
              <a:defRPr sz="12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645920" y="6679692"/>
            <a:ext cx="15087600" cy="1714500"/>
          </a:xfrm>
        </p:spPr>
        <p:txBody>
          <a:bodyPr lIns="91440" rIns="91440" anchor="t" anchorCtr="0">
            <a:normAutofit/>
          </a:bodyPr>
          <a:lstStyle>
            <a:lvl1pPr marL="0" indent="0">
              <a:buNone/>
              <a:defRPr sz="3600" cap="all" spc="300" baseline="0">
                <a:solidFill>
                  <a:schemeClr val="tx2"/>
                </a:solidFill>
                <a:latin typeface="+mj-lt"/>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C21569-787D-4B28-BF58-C15BD049FF4C}" type="datetime4">
              <a:rPr lang="en-US" smtClean="0"/>
              <a:t>May 3, 2024</a:t>
            </a:fld>
            <a:endParaRPr lang="en-US"/>
          </a:p>
        </p:txBody>
      </p:sp>
      <p:sp>
        <p:nvSpPr>
          <p:cNvPr id="5" name="Footer Placeholder 4"/>
          <p:cNvSpPr>
            <a:spLocks noGrp="1"/>
          </p:cNvSpPr>
          <p:nvPr>
            <p:ph type="ftr" sz="quarter" idx="11"/>
          </p:nvPr>
        </p:nvSpPr>
        <p:spPr/>
        <p:txBody>
          <a:bodyPr/>
          <a:lstStyle/>
          <a:p>
            <a:r>
              <a:rPr lang="en-IN"/>
              <a:t>DEPARTMENT OF COMPUTER SCIENCE &amp; ENGINEERING   / PROJECT TITLE</a:t>
            </a:r>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645919" y="2768601"/>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326880" y="2768603"/>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C689255-858F-4E3D-94A1-E1E39F87E4E8}" type="datetime4">
              <a:rPr lang="en-US" smtClean="0"/>
              <a:t>May 3, 2024</a:t>
            </a:fld>
            <a:endParaRPr lang="en-US"/>
          </a:p>
        </p:txBody>
      </p:sp>
      <p:sp>
        <p:nvSpPr>
          <p:cNvPr id="6" name="Footer Placeholder 5"/>
          <p:cNvSpPr>
            <a:spLocks noGrp="1"/>
          </p:cNvSpPr>
          <p:nvPr>
            <p:ph type="ftr" sz="quarter" idx="11"/>
          </p:nvPr>
        </p:nvSpPr>
        <p:spPr/>
        <p:txBody>
          <a:bodyPr/>
          <a:lstStyle/>
          <a:p>
            <a:r>
              <a:rPr lang="en-IN"/>
              <a:t>DEPARTMENT OF COMPUTER SCIENCE &amp; ENGINEERING   / PROJECT TITLE</a:t>
            </a:r>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4592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64592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32688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32688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A81B212C-96E6-4A1C-BD8B-5A9E1F64C4D6}" type="datetime4">
              <a:rPr lang="en-US" smtClean="0"/>
              <a:t>May 3, 2024</a:t>
            </a:fld>
            <a:endParaRPr lang="en-US"/>
          </a:p>
        </p:txBody>
      </p:sp>
      <p:sp>
        <p:nvSpPr>
          <p:cNvPr id="11" name="Footer Placeholder 10"/>
          <p:cNvSpPr>
            <a:spLocks noGrp="1"/>
          </p:cNvSpPr>
          <p:nvPr>
            <p:ph type="ftr" sz="quarter" idx="11"/>
          </p:nvPr>
        </p:nvSpPr>
        <p:spPr/>
        <p:txBody>
          <a:bodyPr/>
          <a:lstStyle/>
          <a:p>
            <a:r>
              <a:rPr lang="en-IN"/>
              <a:t>DEPARTMENT OF COMPUTER SCIENCE &amp; ENGINEERING   / PROJECT TITLE</a:t>
            </a:r>
          </a:p>
        </p:txBody>
      </p:sp>
      <p:sp>
        <p:nvSpPr>
          <p:cNvPr id="12" name="Slide Number Placeholder 11"/>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0E3FEEA-94A0-4780-8034-6B4F50182C72}" type="datetime4">
              <a:rPr lang="en-US" smtClean="0"/>
              <a:t>May 3, 2024</a:t>
            </a:fld>
            <a:endParaRPr lang="en-US"/>
          </a:p>
        </p:txBody>
      </p:sp>
      <p:sp>
        <p:nvSpPr>
          <p:cNvPr id="4" name="Footer Placeholder 3"/>
          <p:cNvSpPr>
            <a:spLocks noGrp="1"/>
          </p:cNvSpPr>
          <p:nvPr>
            <p:ph type="ftr" sz="quarter" idx="11"/>
          </p:nvPr>
        </p:nvSpPr>
        <p:spPr/>
        <p:txBody>
          <a:bodyPr/>
          <a:lstStyle/>
          <a:p>
            <a:r>
              <a:rPr lang="en-IN"/>
              <a:t>DEPARTMENT OF COMPUTER SCIENCE &amp; ENGINEERING   / PROJECT TITLE</a:t>
            </a:r>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5" name="Rectangle 4"/>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3" name="Footer Placeholder 2"/>
          <p:cNvSpPr>
            <a:spLocks noGrp="1"/>
          </p:cNvSpPr>
          <p:nvPr>
            <p:ph type="ftr" sz="quarter" idx="11"/>
          </p:nvPr>
        </p:nvSpPr>
        <p:spPr/>
        <p:txBody>
          <a:bodyPr/>
          <a:lstStyle/>
          <a:p>
            <a:r>
              <a:rPr lang="en-IN"/>
              <a:t>DEPARTMENT OF COMPUTER SCIENCE &amp; ENGINEERING   / PROJECT TITLE</a:t>
            </a:r>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5" y="0"/>
            <a:ext cx="6076187"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060107" y="0"/>
            <a:ext cx="96012" cy="10287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891538"/>
            <a:ext cx="4800600" cy="3429000"/>
          </a:xfrm>
        </p:spPr>
        <p:txBody>
          <a:bodyPr anchor="b">
            <a:normAutofit/>
          </a:bodyPr>
          <a:lstStyle>
            <a:lvl1pPr>
              <a:defRPr sz="5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200900" y="1097280"/>
            <a:ext cx="9738360" cy="788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4389120"/>
            <a:ext cx="4800600" cy="5068686"/>
          </a:xfrm>
        </p:spPr>
        <p:txBody>
          <a:bodyPr lIns="91440" rIns="91440">
            <a:normAutofit/>
          </a:bodyPr>
          <a:lstStyle>
            <a:lvl1pPr marL="0" indent="0">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a:xfrm>
            <a:off x="698268" y="9689678"/>
            <a:ext cx="3927765" cy="547688"/>
          </a:xfrm>
        </p:spPr>
        <p:txBody>
          <a:bodyPr/>
          <a:lstStyle>
            <a:lvl1pPr algn="l">
              <a:defRPr/>
            </a:lvl1pPr>
          </a:lstStyle>
          <a:p>
            <a:fld id="{5A61ED53-1557-48CE-8123-0F97BD6F5650}" type="datetime4">
              <a:rPr lang="en-US" smtClean="0"/>
              <a:t>May 3, 2024</a:t>
            </a:fld>
            <a:endParaRPr lang="en-US"/>
          </a:p>
        </p:txBody>
      </p:sp>
      <p:sp>
        <p:nvSpPr>
          <p:cNvPr id="6" name="Footer Placeholder 5"/>
          <p:cNvSpPr>
            <a:spLocks noGrp="1"/>
          </p:cNvSpPr>
          <p:nvPr>
            <p:ph type="ftr" sz="quarter" idx="11"/>
          </p:nvPr>
        </p:nvSpPr>
        <p:spPr>
          <a:xfrm>
            <a:off x="7200900" y="9689678"/>
            <a:ext cx="6972300" cy="547688"/>
          </a:xfrm>
        </p:spPr>
        <p:txBody>
          <a:bodyPr/>
          <a:lstStyle>
            <a:lvl1pPr algn="l">
              <a:defRPr>
                <a:solidFill>
                  <a:schemeClr val="tx2"/>
                </a:solidFill>
              </a:defRPr>
            </a:lvl1pPr>
          </a:lstStyle>
          <a:p>
            <a:r>
              <a:rPr lang="en-IN"/>
              <a:t>DEPARTMENT OF COMPUTER SCIENCE &amp; ENGINEERING   / PROJECT TITLE</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7429500"/>
            <a:ext cx="18283238" cy="2857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23" y="737261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7612380"/>
            <a:ext cx="15169896" cy="1234440"/>
          </a:xfrm>
        </p:spPr>
        <p:txBody>
          <a:bodyPr lIns="91440" tIns="0" rIns="91440" bIns="0" anchor="b">
            <a:noAutofit/>
          </a:bodyPr>
          <a:lstStyle>
            <a:lvl1pPr>
              <a:defRPr sz="54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3" y="0"/>
            <a:ext cx="18287978" cy="7372614"/>
          </a:xfrm>
          <a:blipFill>
            <a:blip r:embed="rId2"/>
            <a:stretch>
              <a:fillRect/>
            </a:stretch>
          </a:blipFill>
        </p:spPr>
        <p:txBody>
          <a:bodyPr lIns="457200" tIns="457200" anchor="t"/>
          <a:lstStyle>
            <a:lvl1pPr marL="0" indent="0">
              <a:buNone/>
              <a:defRPr sz="4800">
                <a:solidFill>
                  <a:schemeClr val="bg1"/>
                </a:solidFill>
              </a:defRPr>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645920" y="8860535"/>
            <a:ext cx="15169896" cy="891540"/>
          </a:xfrm>
        </p:spPr>
        <p:txBody>
          <a:bodyPr lIns="91440" tIns="0" rIns="91440" bIns="0">
            <a:normAutofit/>
          </a:bodyPr>
          <a:lstStyle>
            <a:lvl1pPr marL="0" indent="0">
              <a:spcBef>
                <a:spcPts val="0"/>
              </a:spcBef>
              <a:spcAft>
                <a:spcPts val="900"/>
              </a:spcAft>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66FC48DB-39AD-497D-8330-7463C2179DE1}" type="datetime4">
              <a:rPr lang="en-US" smtClean="0"/>
              <a:t>May 3, 2024</a:t>
            </a:fld>
            <a:endParaRPr lang="en-US"/>
          </a:p>
        </p:txBody>
      </p:sp>
      <p:sp>
        <p:nvSpPr>
          <p:cNvPr id="6" name="Footer Placeholder 5"/>
          <p:cNvSpPr>
            <a:spLocks noGrp="1"/>
          </p:cNvSpPr>
          <p:nvPr>
            <p:ph type="ftr" sz="quarter" idx="11"/>
          </p:nvPr>
        </p:nvSpPr>
        <p:spPr/>
        <p:txBody>
          <a:bodyPr/>
          <a:lstStyle/>
          <a:p>
            <a:r>
              <a:rPr lang="en-IN"/>
              <a:t>DEPARTMENT OF COMPUTER SCIENCE &amp; ENGINEERING   / PROJECT TITLE</a:t>
            </a:r>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 y="9601200"/>
            <a:ext cx="18288000"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9501474"/>
            <a:ext cx="18288002" cy="989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645920" y="429905"/>
            <a:ext cx="15087600" cy="217613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645920" y="2768601"/>
            <a:ext cx="15087600" cy="603504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45921" y="9689678"/>
            <a:ext cx="3708407" cy="547688"/>
          </a:xfrm>
          <a:prstGeom prst="rect">
            <a:avLst/>
          </a:prstGeom>
        </p:spPr>
        <p:txBody>
          <a:bodyPr vert="horz" lIns="91440" tIns="45720" rIns="91440" bIns="45720" rtlCol="0" anchor="ctr"/>
          <a:lstStyle>
            <a:lvl1pPr algn="l">
              <a:defRPr sz="1350">
                <a:solidFill>
                  <a:srgbClr val="FFFFFF"/>
                </a:solidFill>
              </a:defRPr>
            </a:lvl1pPr>
          </a:lstStyle>
          <a:p>
            <a:fld id="{04A8CDA6-3F51-4CAD-8EC3-2E80C1A81474}" type="datetime4">
              <a:rPr lang="en-US" smtClean="0"/>
              <a:t>May 3, 2024</a:t>
            </a:fld>
            <a:endParaRPr lang="en-US"/>
          </a:p>
        </p:txBody>
      </p:sp>
      <p:sp>
        <p:nvSpPr>
          <p:cNvPr id="5" name="Footer Placeholder 4"/>
          <p:cNvSpPr>
            <a:spLocks noGrp="1"/>
          </p:cNvSpPr>
          <p:nvPr>
            <p:ph type="ftr" sz="quarter" idx="3"/>
          </p:nvPr>
        </p:nvSpPr>
        <p:spPr>
          <a:xfrm>
            <a:off x="5529278" y="9689678"/>
            <a:ext cx="7234206" cy="547688"/>
          </a:xfrm>
          <a:prstGeom prst="rect">
            <a:avLst/>
          </a:prstGeom>
        </p:spPr>
        <p:txBody>
          <a:bodyPr vert="horz" lIns="91440" tIns="45720" rIns="91440" bIns="45720" rtlCol="0" anchor="ctr"/>
          <a:lstStyle>
            <a:lvl1pPr algn="ctr">
              <a:defRPr sz="1350" cap="all" baseline="0">
                <a:solidFill>
                  <a:srgbClr val="FFFFFF"/>
                </a:solidFill>
              </a:defRPr>
            </a:lvl1pPr>
          </a:lstStyle>
          <a:p>
            <a:r>
              <a:rPr lang="en-IN"/>
              <a:t>DEPARTMENT OF COMPUTER SCIENCE &amp; ENGINEERING   / PROJECT TITLE</a:t>
            </a:r>
          </a:p>
        </p:txBody>
      </p:sp>
      <p:sp>
        <p:nvSpPr>
          <p:cNvPr id="6" name="Slide Number Placeholder 5"/>
          <p:cNvSpPr>
            <a:spLocks noGrp="1"/>
          </p:cNvSpPr>
          <p:nvPr>
            <p:ph type="sldNum" sz="quarter" idx="4"/>
          </p:nvPr>
        </p:nvSpPr>
        <p:spPr>
          <a:xfrm>
            <a:off x="14850688" y="9689678"/>
            <a:ext cx="1968038" cy="547688"/>
          </a:xfrm>
          <a:prstGeom prst="rect">
            <a:avLst/>
          </a:prstGeom>
        </p:spPr>
        <p:txBody>
          <a:bodyPr vert="horz" lIns="91440" tIns="45720" rIns="91440" bIns="45720" rtlCol="0" anchor="ctr"/>
          <a:lstStyle>
            <a:lvl1pPr algn="r">
              <a:defRPr sz="1575">
                <a:solidFill>
                  <a:srgbClr val="FFFFFF"/>
                </a:solidFill>
              </a:defRPr>
            </a:lvl1pPr>
          </a:lstStyle>
          <a:p>
            <a:pPr marL="0" lvl="0" indent="0" algn="r" rtl="0">
              <a:spcBef>
                <a:spcPts val="0"/>
              </a:spcBef>
              <a:spcAft>
                <a:spcPts val="0"/>
              </a:spcAft>
              <a:buNone/>
            </a:pPr>
            <a:fld id="{00000000-1234-1234-1234-123412341234}" type="slidenum">
              <a:rPr lang="en-US" smtClean="0"/>
              <a:t>‹#›</a:t>
            </a:fld>
            <a:endParaRPr lang="en-US"/>
          </a:p>
        </p:txBody>
      </p:sp>
      <p:cxnSp>
        <p:nvCxnSpPr>
          <p:cNvPr id="10" name="Straight Connector 9"/>
          <p:cNvCxnSpPr/>
          <p:nvPr/>
        </p:nvCxnSpPr>
        <p:spPr>
          <a:xfrm>
            <a:off x="1790298" y="2606768"/>
            <a:ext cx="149504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1371600" rtl="0" eaLnBrk="1" latinLnBrk="0" hangingPunct="1">
        <a:lnSpc>
          <a:spcPct val="85000"/>
        </a:lnSpc>
        <a:spcBef>
          <a:spcPct val="0"/>
        </a:spcBef>
        <a:buNone/>
        <a:defRPr sz="7200" kern="1200" spc="-75" baseline="0">
          <a:solidFill>
            <a:schemeClr val="tx1">
              <a:lumMod val="75000"/>
              <a:lumOff val="25000"/>
            </a:schemeClr>
          </a:solidFill>
          <a:latin typeface="+mj-lt"/>
          <a:ea typeface="+mj-ea"/>
          <a:cs typeface="+mj-cs"/>
        </a:defRPr>
      </a:lvl1pPr>
    </p:titleStyle>
    <p:bodyStyle>
      <a:lvl1pPr marL="137160" indent="-137160" algn="l" defTabSz="1371600" rtl="0" eaLnBrk="1" latinLnBrk="0" hangingPunct="1">
        <a:lnSpc>
          <a:spcPct val="90000"/>
        </a:lnSpc>
        <a:spcBef>
          <a:spcPts val="1800"/>
        </a:spcBef>
        <a:spcAft>
          <a:spcPts val="300"/>
        </a:spcAft>
        <a:buClr>
          <a:schemeClr val="accent1"/>
        </a:buClr>
        <a:buSzPct val="100000"/>
        <a:buFont typeface="Calibri" panose="020F0502020204030204" pitchFamily="34" charset="0"/>
        <a:buChar char=" "/>
        <a:defRPr sz="3000" kern="1200">
          <a:solidFill>
            <a:schemeClr val="tx1">
              <a:lumMod val="75000"/>
              <a:lumOff val="25000"/>
            </a:schemeClr>
          </a:solidFill>
          <a:latin typeface="+mn-lt"/>
          <a:ea typeface="+mn-ea"/>
          <a:cs typeface="+mn-cs"/>
        </a:defRPr>
      </a:lvl1pPr>
      <a:lvl2pPr marL="575945" indent="-274320" algn="l" defTabSz="1371600" rtl="0" eaLnBrk="1" latinLnBrk="0" hangingPunct="1">
        <a:lnSpc>
          <a:spcPct val="90000"/>
        </a:lnSpc>
        <a:spcBef>
          <a:spcPts val="300"/>
        </a:spcBef>
        <a:spcAft>
          <a:spcPts val="600"/>
        </a:spcAft>
        <a:buClr>
          <a:schemeClr val="accent1"/>
        </a:buClr>
        <a:buFont typeface="Calibri" panose="020F0502020204030204" pitchFamily="34" charset="0"/>
        <a:buChar char="◦"/>
        <a:defRPr sz="2700" kern="1200">
          <a:solidFill>
            <a:schemeClr val="tx1">
              <a:lumMod val="75000"/>
              <a:lumOff val="25000"/>
            </a:schemeClr>
          </a:solidFill>
          <a:latin typeface="+mn-lt"/>
          <a:ea typeface="+mn-ea"/>
          <a:cs typeface="+mn-cs"/>
        </a:defRPr>
      </a:lvl2pPr>
      <a:lvl3pPr marL="850265" indent="-274320" algn="l" defTabSz="1371600" rtl="0" eaLnBrk="1" latinLnBrk="0" hangingPunct="1">
        <a:lnSpc>
          <a:spcPct val="90000"/>
        </a:lnSpc>
        <a:spcBef>
          <a:spcPts val="300"/>
        </a:spcBef>
        <a:spcAft>
          <a:spcPts val="600"/>
        </a:spcAft>
        <a:buClr>
          <a:schemeClr val="accent1"/>
        </a:buClr>
        <a:buFont typeface="Calibri" panose="020F0502020204030204" pitchFamily="34" charset="0"/>
        <a:buChar char="◦"/>
        <a:defRPr sz="2100" kern="1200">
          <a:solidFill>
            <a:schemeClr val="tx1">
              <a:lumMod val="75000"/>
              <a:lumOff val="25000"/>
            </a:schemeClr>
          </a:solidFill>
          <a:latin typeface="+mn-lt"/>
          <a:ea typeface="+mn-ea"/>
          <a:cs typeface="+mn-cs"/>
        </a:defRPr>
      </a:lvl3pPr>
      <a:lvl4pPr marL="1124585" indent="-274320" algn="l" defTabSz="1371600" rtl="0" eaLnBrk="1" latinLnBrk="0" hangingPunct="1">
        <a:lnSpc>
          <a:spcPct val="90000"/>
        </a:lnSpc>
        <a:spcBef>
          <a:spcPts val="300"/>
        </a:spcBef>
        <a:spcAft>
          <a:spcPts val="600"/>
        </a:spcAft>
        <a:buClr>
          <a:schemeClr val="accent1"/>
        </a:buClr>
        <a:buFont typeface="Calibri" panose="020F0502020204030204" pitchFamily="34" charset="0"/>
        <a:buChar char="◦"/>
        <a:defRPr sz="2100" kern="1200">
          <a:solidFill>
            <a:schemeClr val="tx1">
              <a:lumMod val="75000"/>
              <a:lumOff val="25000"/>
            </a:schemeClr>
          </a:solidFill>
          <a:latin typeface="+mn-lt"/>
          <a:ea typeface="+mn-ea"/>
          <a:cs typeface="+mn-cs"/>
        </a:defRPr>
      </a:lvl4pPr>
      <a:lvl5pPr marL="1398905" indent="-274320" algn="l" defTabSz="1371600" rtl="0" eaLnBrk="1" latinLnBrk="0" hangingPunct="1">
        <a:lnSpc>
          <a:spcPct val="90000"/>
        </a:lnSpc>
        <a:spcBef>
          <a:spcPts val="300"/>
        </a:spcBef>
        <a:spcAft>
          <a:spcPts val="600"/>
        </a:spcAft>
        <a:buClr>
          <a:schemeClr val="accent1"/>
        </a:buClr>
        <a:buFont typeface="Calibri" panose="020F0502020204030204" pitchFamily="34" charset="0"/>
        <a:buChar char="◦"/>
        <a:defRPr sz="2100" kern="1200">
          <a:solidFill>
            <a:schemeClr val="tx1">
              <a:lumMod val="75000"/>
              <a:lumOff val="25000"/>
            </a:schemeClr>
          </a:solidFill>
          <a:latin typeface="+mn-lt"/>
          <a:ea typeface="+mn-ea"/>
          <a:cs typeface="+mn-cs"/>
        </a:defRPr>
      </a:lvl5pPr>
      <a:lvl6pPr marL="1649730" indent="-342900" algn="l" defTabSz="1371600" rtl="0" eaLnBrk="1" latinLnBrk="0" hangingPunct="1">
        <a:lnSpc>
          <a:spcPct val="90000"/>
        </a:lnSpc>
        <a:spcBef>
          <a:spcPts val="300"/>
        </a:spcBef>
        <a:spcAft>
          <a:spcPts val="600"/>
        </a:spcAft>
        <a:buClr>
          <a:schemeClr val="accent1"/>
        </a:buClr>
        <a:buFont typeface="Calibri" panose="020F0502020204030204" pitchFamily="34" charset="0"/>
        <a:buChar char="◦"/>
        <a:defRPr sz="2100" kern="1200">
          <a:solidFill>
            <a:schemeClr val="tx1">
              <a:lumMod val="75000"/>
              <a:lumOff val="25000"/>
            </a:schemeClr>
          </a:solidFill>
          <a:latin typeface="+mn-lt"/>
          <a:ea typeface="+mn-ea"/>
          <a:cs typeface="+mn-cs"/>
        </a:defRPr>
      </a:lvl6pPr>
      <a:lvl7pPr marL="1950085" indent="-342900" algn="l" defTabSz="1371600" rtl="0" eaLnBrk="1" latinLnBrk="0" hangingPunct="1">
        <a:lnSpc>
          <a:spcPct val="90000"/>
        </a:lnSpc>
        <a:spcBef>
          <a:spcPts val="300"/>
        </a:spcBef>
        <a:spcAft>
          <a:spcPts val="600"/>
        </a:spcAft>
        <a:buClr>
          <a:schemeClr val="accent1"/>
        </a:buClr>
        <a:buFont typeface="Calibri" panose="020F0502020204030204" pitchFamily="34" charset="0"/>
        <a:buChar char="◦"/>
        <a:defRPr sz="2100" kern="1200">
          <a:solidFill>
            <a:schemeClr val="tx1">
              <a:lumMod val="75000"/>
              <a:lumOff val="25000"/>
            </a:schemeClr>
          </a:solidFill>
          <a:latin typeface="+mn-lt"/>
          <a:ea typeface="+mn-ea"/>
          <a:cs typeface="+mn-cs"/>
        </a:defRPr>
      </a:lvl7pPr>
      <a:lvl8pPr marL="2249805" indent="-342900" algn="l" defTabSz="1371600" rtl="0" eaLnBrk="1" latinLnBrk="0" hangingPunct="1">
        <a:lnSpc>
          <a:spcPct val="90000"/>
        </a:lnSpc>
        <a:spcBef>
          <a:spcPts val="300"/>
        </a:spcBef>
        <a:spcAft>
          <a:spcPts val="600"/>
        </a:spcAft>
        <a:buClr>
          <a:schemeClr val="accent1"/>
        </a:buClr>
        <a:buFont typeface="Calibri" panose="020F0502020204030204" pitchFamily="34" charset="0"/>
        <a:buChar char="◦"/>
        <a:defRPr sz="2100" kern="1200">
          <a:solidFill>
            <a:schemeClr val="tx1">
              <a:lumMod val="75000"/>
              <a:lumOff val="25000"/>
            </a:schemeClr>
          </a:solidFill>
          <a:latin typeface="+mn-lt"/>
          <a:ea typeface="+mn-ea"/>
          <a:cs typeface="+mn-cs"/>
        </a:defRPr>
      </a:lvl8pPr>
      <a:lvl9pPr marL="2550160" indent="-342900" algn="l" defTabSz="1371600" rtl="0" eaLnBrk="1" latinLnBrk="0" hangingPunct="1">
        <a:lnSpc>
          <a:spcPct val="90000"/>
        </a:lnSpc>
        <a:spcBef>
          <a:spcPts val="300"/>
        </a:spcBef>
        <a:spcAft>
          <a:spcPts val="600"/>
        </a:spcAft>
        <a:buClr>
          <a:schemeClr val="accent1"/>
        </a:buClr>
        <a:buFont typeface="Calibri" panose="020F0502020204030204" pitchFamily="34" charset="0"/>
        <a:buChar char="◦"/>
        <a:defRPr sz="2100" kern="1200">
          <a:solidFill>
            <a:schemeClr val="tx1">
              <a:lumMod val="75000"/>
              <a:lumOff val="2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3" descr="C:\Users\Sharad\Desktop\download veltech.png"/>
          <p:cNvPicPr>
            <a:picLocks noChangeAspect="1" noChangeArrowheads="1"/>
          </p:cNvPicPr>
          <p:nvPr/>
        </p:nvPicPr>
        <p:blipFill>
          <a:blip r:embed="rId3"/>
          <a:srcRect/>
          <a:stretch>
            <a:fillRect/>
          </a:stretch>
        </p:blipFill>
        <p:spPr bwMode="auto">
          <a:xfrm>
            <a:off x="6826102" y="0"/>
            <a:ext cx="4295554" cy="1438275"/>
          </a:xfrm>
          <a:prstGeom prst="rect">
            <a:avLst/>
          </a:prstGeom>
          <a:noFill/>
        </p:spPr>
      </p:pic>
      <p:sp>
        <p:nvSpPr>
          <p:cNvPr id="22" name="Rectangle 21"/>
          <p:cNvSpPr/>
          <p:nvPr/>
        </p:nvSpPr>
        <p:spPr>
          <a:xfrm>
            <a:off x="266297" y="2009983"/>
            <a:ext cx="17415164" cy="3438634"/>
          </a:xfrm>
          <a:prstGeom prst="rect">
            <a:avLst/>
          </a:prstGeom>
        </p:spPr>
        <p:txBody>
          <a:bodyPr wrap="square">
            <a:spAutoFit/>
          </a:bodyPr>
          <a:lstStyle/>
          <a:p>
            <a:pPr marL="12065" marR="5080" algn="ctr">
              <a:lnSpc>
                <a:spcPct val="101600"/>
              </a:lnSpc>
              <a:spcBef>
                <a:spcPts val="70"/>
              </a:spcBef>
            </a:pPr>
            <a:r>
              <a:rPr lang="en-IN" sz="2000" b="1" spc="-25" dirty="0">
                <a:latin typeface="Times New Roman" pitchFamily="18" charset="0"/>
                <a:cs typeface="Times New Roman" pitchFamily="18" charset="0"/>
              </a:rPr>
              <a:t>DEPARTMENT </a:t>
            </a:r>
            <a:r>
              <a:rPr lang="en-IN" sz="2000" b="1" spc="-5" dirty="0">
                <a:latin typeface="Times New Roman" pitchFamily="18" charset="0"/>
                <a:cs typeface="Times New Roman" pitchFamily="18" charset="0"/>
              </a:rPr>
              <a:t>OF INFORMATION TECHNOLOGY</a:t>
            </a:r>
          </a:p>
          <a:p>
            <a:pPr marL="12065" marR="5080" algn="ctr">
              <a:lnSpc>
                <a:spcPct val="101600"/>
              </a:lnSpc>
              <a:spcBef>
                <a:spcPts val="70"/>
              </a:spcBef>
            </a:pPr>
            <a:r>
              <a:rPr lang="en-IN" sz="2000" b="1" spc="-5" dirty="0">
                <a:latin typeface="Times New Roman" pitchFamily="18" charset="0"/>
                <a:cs typeface="Times New Roman" pitchFamily="18" charset="0"/>
              </a:rPr>
              <a:t>SCHOOL OF COMPUTING  </a:t>
            </a:r>
          </a:p>
          <a:p>
            <a:pPr marL="12065" marR="5080" algn="ctr">
              <a:lnSpc>
                <a:spcPct val="101600"/>
              </a:lnSpc>
              <a:spcBef>
                <a:spcPts val="70"/>
              </a:spcBef>
            </a:pPr>
            <a:r>
              <a:rPr lang="en-IN" sz="2000" b="1" dirty="0">
                <a:latin typeface="Times New Roman" pitchFamily="18" charset="0"/>
                <a:cs typeface="Times New Roman" pitchFamily="18" charset="0"/>
              </a:rPr>
              <a:t>10214IT602 </a:t>
            </a:r>
            <a:r>
              <a:rPr lang="en-IN" sz="2000" b="1" spc="-5" dirty="0">
                <a:latin typeface="Times New Roman" pitchFamily="18" charset="0"/>
                <a:cs typeface="Times New Roman" pitchFamily="18" charset="0"/>
              </a:rPr>
              <a:t>MINOR PROJECT -2</a:t>
            </a:r>
          </a:p>
          <a:p>
            <a:pPr marL="12065" marR="5080" algn="ctr">
              <a:lnSpc>
                <a:spcPct val="101600"/>
              </a:lnSpc>
              <a:spcBef>
                <a:spcPts val="70"/>
              </a:spcBef>
            </a:pPr>
            <a:r>
              <a:rPr lang="en-IN" sz="2000" b="1" spc="-5" dirty="0">
                <a:latin typeface="Times New Roman" pitchFamily="18" charset="0"/>
                <a:cs typeface="Times New Roman" pitchFamily="18" charset="0"/>
              </a:rPr>
              <a:t>WINTER SEMESTER(2023-2024)  </a:t>
            </a:r>
          </a:p>
          <a:p>
            <a:pPr marL="12065" marR="5080" algn="ctr">
              <a:lnSpc>
                <a:spcPct val="101600"/>
              </a:lnSpc>
              <a:spcBef>
                <a:spcPts val="70"/>
              </a:spcBef>
            </a:pPr>
            <a:r>
              <a:rPr lang="en-IN" sz="2400" b="1" spc="-5" dirty="0">
                <a:latin typeface="Times New Roman" pitchFamily="18" charset="0"/>
                <a:cs typeface="Times New Roman" pitchFamily="18" charset="0"/>
              </a:rPr>
              <a:t>REVIEW-II</a:t>
            </a:r>
            <a:endParaRPr lang="en-IN" sz="2400" b="1" dirty="0">
              <a:latin typeface="Times New Roman" pitchFamily="18" charset="0"/>
              <a:cs typeface="Times New Roman" pitchFamily="18" charset="0"/>
            </a:endParaRPr>
          </a:p>
          <a:p>
            <a:pPr marL="758190"/>
            <a:r>
              <a:rPr lang="en-IN" sz="2000" b="1" dirty="0">
                <a:latin typeface="Times New Roman" pitchFamily="18" charset="0"/>
                <a:cs typeface="Times New Roman" pitchFamily="18" charset="0"/>
              </a:rPr>
              <a:t>                                                                                                                                      </a:t>
            </a:r>
          </a:p>
          <a:p>
            <a:pPr marL="758190"/>
            <a:endParaRPr lang="en-IN" sz="2000" b="1" dirty="0">
              <a:latin typeface="Times New Roman" pitchFamily="18" charset="0"/>
              <a:cs typeface="Times New Roman" pitchFamily="18" charset="0"/>
            </a:endParaRPr>
          </a:p>
          <a:p>
            <a:pPr marL="758190"/>
            <a:r>
              <a:rPr lang="en-IN" sz="2000" b="1" dirty="0">
                <a:latin typeface="Times New Roman" pitchFamily="18" charset="0"/>
                <a:cs typeface="Times New Roman" pitchFamily="18" charset="0"/>
              </a:rPr>
              <a:t>                                                                                                                                                         </a:t>
            </a:r>
          </a:p>
          <a:p>
            <a:pPr marL="758190"/>
            <a:r>
              <a:rPr lang="en-IN" sz="2000" b="1" dirty="0">
                <a:latin typeface="Times New Roman" pitchFamily="18" charset="0"/>
                <a:cs typeface="Times New Roman" pitchFamily="18" charset="0"/>
              </a:rPr>
              <a:t>                                                   </a:t>
            </a:r>
            <a:r>
              <a:rPr lang="en-IN" sz="2800" b="1" dirty="0">
                <a:latin typeface="Times New Roman" pitchFamily="18" charset="0"/>
                <a:cs typeface="Times New Roman" pitchFamily="18" charset="0"/>
              </a:rPr>
              <a:t>“SMART WATER QUALITY MONITORING USING IOT</a:t>
            </a:r>
            <a:r>
              <a:rPr lang="en-IN" sz="2800" b="1" spc="-5" dirty="0">
                <a:latin typeface="Times New Roman" pitchFamily="18" charset="0"/>
                <a:cs typeface="Times New Roman" pitchFamily="18" charset="0"/>
              </a:rPr>
              <a:t>”</a:t>
            </a:r>
            <a:endParaRPr lang="en-IN" sz="2000" dirty="0">
              <a:latin typeface="Times New Roman" pitchFamily="18" charset="0"/>
              <a:cs typeface="Times New Roman" pitchFamily="18" charset="0"/>
            </a:endParaRPr>
          </a:p>
          <a:p>
            <a:pPr marL="12065" marR="5080" algn="ctr">
              <a:lnSpc>
                <a:spcPct val="102000"/>
              </a:lnSpc>
              <a:spcBef>
                <a:spcPts val="70"/>
              </a:spcBef>
            </a:pPr>
            <a:endParaRPr lang="en-IN" sz="2000" dirty="0">
              <a:latin typeface="Times New Roman" pitchFamily="18" charset="0"/>
              <a:cs typeface="Times New Roman" pitchFamily="18" charset="0"/>
            </a:endParaRPr>
          </a:p>
        </p:txBody>
      </p:sp>
      <p:sp>
        <p:nvSpPr>
          <p:cNvPr id="29" name="Slide Number Placeholder 3"/>
          <p:cNvSpPr txBox="1"/>
          <p:nvPr/>
        </p:nvSpPr>
        <p:spPr>
          <a:xfrm>
            <a:off x="15740698" y="275977"/>
            <a:ext cx="2133600" cy="365125"/>
          </a:xfrm>
          <a:prstGeom prst="rect">
            <a:avLst/>
          </a:prstGeom>
          <a:noFill/>
          <a:ln>
            <a:noFill/>
          </a:ln>
        </p:spPr>
        <p:txBody>
          <a:bodyPr spcFirstLastPara="1" wrap="square"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panose="020B0604020202020204"/>
              <a:buNone/>
              <a:defRPr/>
            </a:pPr>
            <a:endParaRPr kumimoji="0" lang="en-US" sz="2000" b="0" i="0" u="none" strike="noStrike" kern="0" cap="none" spc="0" normalizeH="0" baseline="0" noProof="0" dirty="0">
              <a:ln>
                <a:noFill/>
              </a:ln>
              <a:solidFill>
                <a:schemeClr val="tx1"/>
              </a:solidFill>
              <a:effectLst/>
              <a:uLnTx/>
              <a:uFillTx/>
              <a:latin typeface="Times New Roman" panose="02020603050405020304" pitchFamily="18" charset="0"/>
              <a:ea typeface="Calibri" panose="020F0502020204030204"/>
              <a:cs typeface="Times New Roman" panose="02020603050405020304" pitchFamily="18" charset="0"/>
              <a:sym typeface="Calibri" panose="020F0502020204030204"/>
            </a:endParaRPr>
          </a:p>
        </p:txBody>
      </p:sp>
      <p:sp>
        <p:nvSpPr>
          <p:cNvPr id="31" name="Rectangle 30"/>
          <p:cNvSpPr/>
          <p:nvPr/>
        </p:nvSpPr>
        <p:spPr>
          <a:xfrm>
            <a:off x="311727" y="7704404"/>
            <a:ext cx="9144000" cy="1323439"/>
          </a:xfrm>
          <a:prstGeom prst="rect">
            <a:avLst/>
          </a:prstGeom>
        </p:spPr>
        <p:txBody>
          <a:bodyPr>
            <a:spAutoFit/>
          </a:bodyPr>
          <a:lstStyle/>
          <a:p>
            <a:pPr algn="just"/>
            <a:r>
              <a:rPr lang="en-IN" sz="2000" dirty="0">
                <a:latin typeface="Times New Roman" panose="02020603050405020304" pitchFamily="18" charset="0"/>
                <a:cs typeface="Times New Roman" panose="02020603050405020304" pitchFamily="18" charset="0"/>
              </a:rPr>
              <a:t>1.MANIKANTA NAIDU.M (VTU NO.20666)(REG NO.21UTIT0028)</a:t>
            </a:r>
          </a:p>
          <a:p>
            <a:pPr algn="just"/>
            <a:r>
              <a:rPr lang="en-IN" sz="2000" dirty="0">
                <a:latin typeface="Times New Roman" panose="02020603050405020304" pitchFamily="18" charset="0"/>
                <a:cs typeface="Times New Roman" panose="02020603050405020304" pitchFamily="18" charset="0"/>
              </a:rPr>
              <a:t>2.K.SHARATH KUMAR      (VTU NO.20604)(REG NO.21UTIT0016)</a:t>
            </a:r>
          </a:p>
          <a:p>
            <a:pPr algn="just"/>
            <a:r>
              <a:rPr lang="en-IN" sz="2000" dirty="0">
                <a:latin typeface="Times New Roman" panose="02020603050405020304" pitchFamily="18" charset="0"/>
                <a:cs typeface="Times New Roman" panose="02020603050405020304" pitchFamily="18" charset="0"/>
              </a:rPr>
              <a:t>3.R.CHANDU DILEEP         (VTU NO.21080)(REG NO.21UTIT0046)</a:t>
            </a:r>
          </a:p>
          <a:p>
            <a:endParaRPr lang="en-IN" sz="2000" dirty="0">
              <a:latin typeface="Times New Roman" panose="02020603050405020304" pitchFamily="18" charset="0"/>
              <a:cs typeface="Times New Roman" panose="02020603050405020304" pitchFamily="18" charset="0"/>
            </a:endParaRPr>
          </a:p>
        </p:txBody>
      </p:sp>
      <p:sp>
        <p:nvSpPr>
          <p:cNvPr id="32" name="TextBox 31"/>
          <p:cNvSpPr txBox="1"/>
          <p:nvPr/>
        </p:nvSpPr>
        <p:spPr>
          <a:xfrm>
            <a:off x="351841" y="7003473"/>
            <a:ext cx="434485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PRESENTED BY</a:t>
            </a:r>
          </a:p>
        </p:txBody>
      </p:sp>
      <p:sp>
        <p:nvSpPr>
          <p:cNvPr id="33" name="TextBox 32"/>
          <p:cNvSpPr txBox="1"/>
          <p:nvPr/>
        </p:nvSpPr>
        <p:spPr>
          <a:xfrm>
            <a:off x="12258371" y="6583970"/>
            <a:ext cx="3168503"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SUPERVISED BY</a:t>
            </a:r>
          </a:p>
        </p:txBody>
      </p:sp>
      <p:sp>
        <p:nvSpPr>
          <p:cNvPr id="34" name="TextBox 33"/>
          <p:cNvSpPr txBox="1"/>
          <p:nvPr/>
        </p:nvSpPr>
        <p:spPr>
          <a:xfrm>
            <a:off x="11884301" y="7199210"/>
            <a:ext cx="5884154"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Ms. D RAMYA , </a:t>
            </a:r>
            <a:r>
              <a:rPr lang="en-IN" sz="2000" dirty="0" err="1">
                <a:latin typeface="Times New Roman" panose="02020603050405020304" pitchFamily="18" charset="0"/>
                <a:cs typeface="Times New Roman" panose="02020603050405020304" pitchFamily="18" charset="0"/>
              </a:rPr>
              <a:t>M.Tech</a:t>
            </a:r>
            <a:r>
              <a:rPr lang="en-IN" sz="2000" dirty="0">
                <a:latin typeface="Times New Roman" panose="02020603050405020304" pitchFamily="18" charset="0"/>
                <a:cs typeface="Times New Roman" panose="02020603050405020304" pitchFamily="18" charset="0"/>
              </a:rPr>
              <a:t> .,</a:t>
            </a:r>
            <a:endParaRPr lang="en-IN" sz="2000" dirty="0"/>
          </a:p>
        </p:txBody>
      </p:sp>
      <p:sp>
        <p:nvSpPr>
          <p:cNvPr id="3" name="Slide Number Placeholder 2"/>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a:t>
            </a:fld>
            <a:endParaRPr lang="en-US"/>
          </a:p>
        </p:txBody>
      </p:sp>
      <p:sp>
        <p:nvSpPr>
          <p:cNvPr id="4" name="Footer Placeholder 3"/>
          <p:cNvSpPr>
            <a:spLocks noGrp="1"/>
          </p:cNvSpPr>
          <p:nvPr>
            <p:ph type="ftr" sz="quarter" idx="11"/>
          </p:nvPr>
        </p:nvSpPr>
        <p:spPr/>
        <p:txBody>
          <a:bodyPr/>
          <a:lstStyle/>
          <a:p>
            <a:r>
              <a:rPr lang="en-US" dirty="0"/>
              <a:t>DEPARTMENT OF INFORMATION TECHNOLOGY   / </a:t>
            </a:r>
            <a:r>
              <a:rPr lang="en-IN" dirty="0"/>
              <a:t>Smart water quality monitoring USING IOT</a:t>
            </a:r>
          </a:p>
          <a:p>
            <a:endParaRPr lang="en-IN" dirty="0"/>
          </a:p>
        </p:txBody>
      </p:sp>
      <p:sp>
        <p:nvSpPr>
          <p:cNvPr id="5" name="Date Placeholder 4"/>
          <p:cNvSpPr>
            <a:spLocks noGrp="1"/>
          </p:cNvSpPr>
          <p:nvPr>
            <p:ph type="dt" sz="half" idx="10"/>
          </p:nvPr>
        </p:nvSpPr>
        <p:spPr/>
        <p:txBody>
          <a:bodyPr/>
          <a:lstStyle/>
          <a:p>
            <a:fld id="{E4D1627A-24AB-481F-9D74-76C2593C9111}" type="datetime4">
              <a:rPr lang="en-US" smtClean="0"/>
              <a:t>May 3, 2024</a:t>
            </a:fld>
            <a:endParaRPr lang="en-US"/>
          </a:p>
        </p:txBody>
      </p:sp>
      <p:pic>
        <p:nvPicPr>
          <p:cNvPr id="13" name="Picture 2" descr="C:\Users\Sharad\Desktop\Logo-Final-A veltech.png"/>
          <p:cNvPicPr>
            <a:picLocks noChangeAspect="1" noChangeArrowheads="1"/>
          </p:cNvPicPr>
          <p:nvPr/>
        </p:nvPicPr>
        <p:blipFill>
          <a:blip r:embed="rId4"/>
          <a:srcRect/>
          <a:stretch>
            <a:fillRect/>
          </a:stretch>
        </p:blipFill>
        <p:spPr bwMode="auto">
          <a:xfrm>
            <a:off x="15597269" y="293828"/>
            <a:ext cx="1160907" cy="1223246"/>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sp>
        <p:nvSpPr>
          <p:cNvPr id="9"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
        <p:nvSpPr>
          <p:cNvPr id="3" name="TextBox 2"/>
          <p:cNvSpPr txBox="1"/>
          <p:nvPr/>
        </p:nvSpPr>
        <p:spPr>
          <a:xfrm>
            <a:off x="5878285" y="730088"/>
            <a:ext cx="6171882" cy="584775"/>
          </a:xfrm>
          <a:prstGeom prst="rect">
            <a:avLst/>
          </a:prstGeom>
          <a:noFill/>
        </p:spPr>
        <p:txBody>
          <a:bodyPr wrap="none" rtlCol="0">
            <a:spAutoFit/>
          </a:bodyPr>
          <a:lstStyle/>
          <a:p>
            <a:r>
              <a:rPr lang="en-US" sz="3200" b="1" dirty="0">
                <a:latin typeface="Times New Roman" panose="02020603050405020304" pitchFamily="18" charset="0"/>
                <a:cs typeface="Times New Roman" panose="02020603050405020304" pitchFamily="18" charset="0"/>
              </a:rPr>
              <a:t>MODULE 1: SENSOR MODULE</a:t>
            </a:r>
            <a:endParaRPr lang="en-IN" sz="3200" b="1"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122686" y="1735494"/>
            <a:ext cx="15843380" cy="6673943"/>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2400" dirty="0"/>
              <a:t>The sensor module is a fundamental component of a smart water quality monitoring system using IoT technology. This module is responsible for collecting real-time data on various parameters that define the quality of water.</a:t>
            </a:r>
          </a:p>
          <a:p>
            <a:pPr marL="342900" indent="-342900" algn="just">
              <a:lnSpc>
                <a:spcPct val="150000"/>
              </a:lnSpc>
              <a:buFont typeface="Arial" panose="020B0604020202020204" pitchFamily="34" charset="0"/>
              <a:buChar char="•"/>
            </a:pPr>
            <a:r>
              <a:rPr lang="en-US" sz="2400" dirty="0"/>
              <a:t>The primary purpose of the sensor module is to measure key parameters of water quality accurately and reliably. These parameters typically include pH, turbidity, dissolved oxygen (DO), conductivity, temperature, and possibly others depending on the specific requirements of the monitoring project.</a:t>
            </a:r>
          </a:p>
          <a:p>
            <a:pPr marL="342900" indent="-342900" algn="just">
              <a:lnSpc>
                <a:spcPct val="150000"/>
              </a:lnSpc>
              <a:buFont typeface="Arial" panose="020B0604020202020204" pitchFamily="34" charset="0"/>
              <a:buChar char="•"/>
            </a:pPr>
            <a:r>
              <a:rPr lang="en-US" sz="2400" dirty="0"/>
              <a:t>The selection of sensors depends on the specific requirements and goals of the water quality monitoring project. It’s essential to choose sensors that are accurate, reliable, and suitable for the environmental conditions where they will be deployed. Consideration should also be given to the compatibility of sensors with the microcontroller or single-board computer (SBC) used in the system. Sensors need to be properly installed in the water bodies or monitoring points of interest according to best practices.</a:t>
            </a:r>
          </a:p>
          <a:p>
            <a:pPr marL="342900" indent="-342900" algn="just">
              <a:lnSpc>
                <a:spcPct val="150000"/>
              </a:lnSpc>
              <a:buFont typeface="Arial" panose="020B0604020202020204" pitchFamily="34" charset="0"/>
              <a:buChar char="•"/>
            </a:pPr>
            <a:r>
              <a:rPr lang="en-US" sz="2400" dirty="0"/>
              <a:t>This may involve submersion, immersion, or in-line installation depending on the sensor type and application.</a:t>
            </a:r>
          </a:p>
          <a:p>
            <a:pPr marL="342900" indent="-342900" algn="just">
              <a:lnSpc>
                <a:spcPct val="150000"/>
              </a:lnSpc>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
        <p:nvSpPr>
          <p:cNvPr id="9"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
        <p:nvSpPr>
          <p:cNvPr id="3" name="TextBox 2"/>
          <p:cNvSpPr txBox="1"/>
          <p:nvPr/>
        </p:nvSpPr>
        <p:spPr>
          <a:xfrm>
            <a:off x="3303036" y="750694"/>
            <a:ext cx="10862269" cy="584775"/>
          </a:xfrm>
          <a:prstGeom prst="rect">
            <a:avLst/>
          </a:prstGeom>
          <a:noFill/>
        </p:spPr>
        <p:txBody>
          <a:bodyPr wrap="none" rtlCol="0">
            <a:spAutoFit/>
          </a:bodyPr>
          <a:lstStyle/>
          <a:p>
            <a:r>
              <a:rPr lang="en-US" sz="3200" b="1" dirty="0">
                <a:latin typeface="Times New Roman" panose="02020603050405020304" pitchFamily="18" charset="0"/>
                <a:cs typeface="Times New Roman" panose="02020603050405020304" pitchFamily="18" charset="0"/>
              </a:rPr>
              <a:t>MODULE 2: </a:t>
            </a:r>
            <a:r>
              <a:rPr lang="en-IN" sz="3200" b="1" dirty="0">
                <a:latin typeface="Times New Roman" panose="02020603050405020304" pitchFamily="18" charset="0"/>
                <a:cs typeface="Times New Roman" panose="02020603050405020304" pitchFamily="18" charset="0"/>
              </a:rPr>
              <a:t>MICROCONTROLLER MODULE</a:t>
            </a:r>
            <a:r>
              <a:rPr lang="en-US" sz="3200" b="1" dirty="0">
                <a:latin typeface="Times New Roman" panose="02020603050405020304" pitchFamily="18" charset="0"/>
                <a:cs typeface="Times New Roman" panose="02020603050405020304" pitchFamily="18" charset="0"/>
              </a:rPr>
              <a:t> MODULE</a:t>
            </a:r>
            <a:endParaRPr lang="en-IN" sz="3200" b="1"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122686" y="1772816"/>
            <a:ext cx="15843380" cy="4465133"/>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2400" dirty="0"/>
              <a:t>The microcontroller module is a central component of a smart water quality monitoring system using IoT. It serves as the brain of the system, facilitating </a:t>
            </a:r>
            <a:r>
              <a:rPr lang="en-US" sz="2400" dirty="0" err="1"/>
              <a:t>commun</a:t>
            </a:r>
            <a:r>
              <a:rPr lang="en-US" sz="2400" dirty="0"/>
              <a:t> cation between sensors and the cloud or local server.</a:t>
            </a:r>
          </a:p>
          <a:p>
            <a:pPr marL="342900" indent="-342900" algn="just">
              <a:lnSpc>
                <a:spcPct val="150000"/>
              </a:lnSpc>
              <a:buFont typeface="Arial" panose="020B0604020202020204" pitchFamily="34" charset="0"/>
              <a:buChar char="•"/>
            </a:pPr>
            <a:r>
              <a:rPr lang="en-US" sz="2400" dirty="0"/>
              <a:t>The microcontroller module’s primary purpose is to manage data acquisition from sensors, process the collected data, and facilitate communication with the cloud or local server. </a:t>
            </a:r>
            <a:r>
              <a:rPr lang="en-US" sz="2400"/>
              <a:t>It serves as the control unit for the entire monitoring system.</a:t>
            </a:r>
          </a:p>
          <a:p>
            <a:pPr marL="342900" indent="-342900" algn="just">
              <a:lnSpc>
                <a:spcPct val="150000"/>
              </a:lnSpc>
              <a:buFont typeface="Arial" panose="020B0604020202020204" pitchFamily="34" charset="0"/>
              <a:buChar char="•"/>
            </a:pPr>
            <a:r>
              <a:rPr lang="en-IN" sz="2400"/>
              <a:t>The choice of microcontroller or SBC depends on factors such as computational power, memory, input/output (I/O) capabilities, and connectivity options. Popular microcontroller options include Arduino boards (e.g., Arduino Uno, Arduino Mega), Raspberry Pi boards (e.g., Raspberry Pi 3B, Raspberry Pi 4), and ESP32 microcontroller modules. Factors such as cost, ease of programming, and community support should also be considered during the selection proc</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sp>
        <p:nvSpPr>
          <p:cNvPr id="9"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
        <p:nvSpPr>
          <p:cNvPr id="3" name="TextBox 2"/>
          <p:cNvSpPr txBox="1"/>
          <p:nvPr/>
        </p:nvSpPr>
        <p:spPr>
          <a:xfrm>
            <a:off x="4348064" y="750694"/>
            <a:ext cx="9933681" cy="584775"/>
          </a:xfrm>
          <a:prstGeom prst="rect">
            <a:avLst/>
          </a:prstGeom>
          <a:noFill/>
        </p:spPr>
        <p:txBody>
          <a:bodyPr wrap="none" rtlCol="0">
            <a:spAutoFit/>
          </a:bodyPr>
          <a:lstStyle/>
          <a:p>
            <a:r>
              <a:rPr lang="en-US" sz="3200" b="1" dirty="0">
                <a:latin typeface="Times New Roman" panose="02020603050405020304" pitchFamily="18" charset="0"/>
                <a:cs typeface="Times New Roman" panose="02020603050405020304" pitchFamily="18" charset="0"/>
              </a:rPr>
              <a:t>MODULE 3: WIRELESS TRANSMISSION MODULE</a:t>
            </a:r>
            <a:endParaRPr lang="en-IN" sz="3200" b="1"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122686" y="1772816"/>
            <a:ext cx="15843380" cy="5632311"/>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wireless transmission module in an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-based water quality detection system serves as the crucial link responsible for enabling communication between the local sensor components, such as the </a:t>
            </a:r>
            <a:r>
              <a:rPr lang="en-US" sz="2400" dirty="0" err="1">
                <a:latin typeface="Times New Roman" panose="02020603050405020304" pitchFamily="18" charset="0"/>
                <a:cs typeface="Times New Roman" panose="02020603050405020304" pitchFamily="18" charset="0"/>
              </a:rPr>
              <a:t>Arduino</a:t>
            </a:r>
            <a:r>
              <a:rPr lang="en-US" sz="2400" dirty="0">
                <a:latin typeface="Times New Roman" panose="02020603050405020304" pitchFamily="18" charset="0"/>
                <a:cs typeface="Times New Roman" panose="02020603050405020304" pitchFamily="18" charset="0"/>
              </a:rPr>
              <a:t> Uno or microcontroller, and the remote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 platform. </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This module incorporates a wireless communication interface, such as facilitating connectivity based on the specific network requirements. Its primary function involves establishing a wireless connection to an available network, allowing the processed sensor data to be transmitted securely and efficiently to the designated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 platform.</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 Once connected, the module transmits the refined sensor data using designated communication protocols over the wireless network.</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It may include error detection mechanisms and retry strategies to ensure the integrity of the transmitted data, thus guaranteeing reliable delivery.</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sp>
        <p:nvSpPr>
          <p:cNvPr id="5" name="Rectangle 4"/>
          <p:cNvSpPr/>
          <p:nvPr/>
        </p:nvSpPr>
        <p:spPr>
          <a:xfrm>
            <a:off x="581890" y="282924"/>
            <a:ext cx="17020309" cy="646331"/>
          </a:xfrm>
          <a:prstGeom prst="rect">
            <a:avLst/>
          </a:prstGeom>
        </p:spPr>
        <p:txBody>
          <a:bodyPr wrap="square">
            <a:spAutoFit/>
          </a:bodyPr>
          <a:lstStyle/>
          <a:p>
            <a:pPr algn="ctr"/>
            <a:r>
              <a:rPr lang="en-US" sz="3600" b="1" dirty="0">
                <a:latin typeface="Times New Roman" panose="02020603050405020304" pitchFamily="18" charset="0"/>
                <a:cs typeface="Times New Roman" panose="02020603050405020304" pitchFamily="18" charset="0"/>
              </a:rPr>
              <a:t>IMPLEMENTATION</a:t>
            </a:r>
            <a:endParaRPr lang="en-IN" sz="3600" dirty="0"/>
          </a:p>
        </p:txBody>
      </p:sp>
      <p:sp>
        <p:nvSpPr>
          <p:cNvPr id="6" name="Rectangle 5"/>
          <p:cNvSpPr/>
          <p:nvPr/>
        </p:nvSpPr>
        <p:spPr>
          <a:xfrm>
            <a:off x="1039091" y="1703338"/>
            <a:ext cx="9144000" cy="3539430"/>
          </a:xfrm>
          <a:prstGeom prst="rect">
            <a:avLst/>
          </a:prstGeom>
        </p:spPr>
        <p:txBody>
          <a:bodyPr>
            <a:spAutoFit/>
          </a:bodyPr>
          <a:lstStyle/>
          <a:p>
            <a:pPr>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Architecture Diagram</a:t>
            </a:r>
          </a:p>
          <a:p>
            <a:pPr>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Data –Flow Diagram</a:t>
            </a:r>
          </a:p>
          <a:p>
            <a:pPr>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Use Case Diagram</a:t>
            </a:r>
          </a:p>
          <a:p>
            <a:pPr>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Class Diagram</a:t>
            </a:r>
          </a:p>
          <a:p>
            <a:pPr>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Activity Diagram</a:t>
            </a:r>
          </a:p>
          <a:p>
            <a:pPr>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Sequence Diagram</a:t>
            </a:r>
          </a:p>
          <a:p>
            <a:pPr>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Circuit Diagram</a:t>
            </a:r>
          </a:p>
        </p:txBody>
      </p:sp>
      <p:sp>
        <p:nvSpPr>
          <p:cNvPr id="8"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sp>
        <p:nvSpPr>
          <p:cNvPr id="5" name="Rectangle 4"/>
          <p:cNvSpPr/>
          <p:nvPr/>
        </p:nvSpPr>
        <p:spPr>
          <a:xfrm>
            <a:off x="498764" y="768927"/>
            <a:ext cx="16521545" cy="646331"/>
          </a:xfrm>
          <a:prstGeom prst="rect">
            <a:avLst/>
          </a:prstGeom>
        </p:spPr>
        <p:txBody>
          <a:bodyPr wrap="square">
            <a:spAutoFit/>
          </a:bodyPr>
          <a:lstStyle/>
          <a:p>
            <a:r>
              <a:rPr lang="en-US" sz="3600" b="1" dirty="0">
                <a:latin typeface="Times New Roman" panose="02020603050405020304" pitchFamily="18" charset="0"/>
                <a:cs typeface="Times New Roman" panose="02020603050405020304" pitchFamily="18" charset="0"/>
              </a:rPr>
              <a:t>                                                        Architecture Diagram</a:t>
            </a:r>
          </a:p>
        </p:txBody>
      </p:sp>
      <p:sp>
        <p:nvSpPr>
          <p:cNvPr id="6" name="TextBox 5"/>
          <p:cNvSpPr txBox="1"/>
          <p:nvPr/>
        </p:nvSpPr>
        <p:spPr>
          <a:xfrm>
            <a:off x="872836" y="2452255"/>
            <a:ext cx="16916400" cy="646331"/>
          </a:xfrm>
          <a:prstGeom prst="rect">
            <a:avLst/>
          </a:prstGeom>
          <a:noFill/>
        </p:spPr>
        <p:txBody>
          <a:bodyPr wrap="square" rtlCol="0">
            <a:spAutoFit/>
          </a:bodyPr>
          <a:lstStyle/>
          <a:p>
            <a:endParaRPr lang="en-IN" dirty="0"/>
          </a:p>
          <a:p>
            <a:r>
              <a:rPr lang="en-IN" dirty="0"/>
              <a:t> </a:t>
            </a:r>
          </a:p>
        </p:txBody>
      </p:sp>
      <p:sp>
        <p:nvSpPr>
          <p:cNvPr id="8" name="Rectangle 7"/>
          <p:cNvSpPr/>
          <p:nvPr/>
        </p:nvSpPr>
        <p:spPr>
          <a:xfrm>
            <a:off x="7923598" y="2716268"/>
            <a:ext cx="2078818" cy="38739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ARDUINO UNO</a:t>
            </a:r>
            <a:endParaRPr lang="en-IN" dirty="0">
              <a:solidFill>
                <a:schemeClr val="tx1"/>
              </a:solidFill>
            </a:endParaRPr>
          </a:p>
        </p:txBody>
      </p:sp>
      <p:sp>
        <p:nvSpPr>
          <p:cNvPr id="9" name="Rectangle 8"/>
          <p:cNvSpPr/>
          <p:nvPr/>
        </p:nvSpPr>
        <p:spPr>
          <a:xfrm>
            <a:off x="4963885" y="3247053"/>
            <a:ext cx="1698171" cy="114215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Turbidity  Sensor</a:t>
            </a:r>
            <a:endParaRPr lang="en-IN" dirty="0"/>
          </a:p>
        </p:txBody>
      </p:sp>
      <p:sp>
        <p:nvSpPr>
          <p:cNvPr id="10" name="Rectangle 9"/>
          <p:cNvSpPr/>
          <p:nvPr/>
        </p:nvSpPr>
        <p:spPr>
          <a:xfrm>
            <a:off x="11252718" y="3135086"/>
            <a:ext cx="2705878" cy="101152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LCD Display</a:t>
            </a:r>
            <a:endParaRPr lang="en-IN" dirty="0"/>
          </a:p>
        </p:txBody>
      </p:sp>
      <p:sp>
        <p:nvSpPr>
          <p:cNvPr id="11" name="Rectangle 10"/>
          <p:cNvSpPr/>
          <p:nvPr/>
        </p:nvSpPr>
        <p:spPr>
          <a:xfrm>
            <a:off x="4945224" y="5001208"/>
            <a:ext cx="1698171" cy="111967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Power supply unit</a:t>
            </a:r>
            <a:endParaRPr lang="en-IN" dirty="0">
              <a:solidFill>
                <a:schemeClr val="tx1"/>
              </a:solidFill>
            </a:endParaRPr>
          </a:p>
        </p:txBody>
      </p:sp>
      <p:sp>
        <p:nvSpPr>
          <p:cNvPr id="12" name="Right Arrow 11"/>
          <p:cNvSpPr/>
          <p:nvPr/>
        </p:nvSpPr>
        <p:spPr>
          <a:xfrm>
            <a:off x="6662056" y="3665128"/>
            <a:ext cx="1268963" cy="306002"/>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ight Arrow 14"/>
          <p:cNvSpPr/>
          <p:nvPr/>
        </p:nvSpPr>
        <p:spPr>
          <a:xfrm>
            <a:off x="6643395" y="5393092"/>
            <a:ext cx="1268963" cy="317241"/>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ight Arrow 15"/>
          <p:cNvSpPr/>
          <p:nvPr/>
        </p:nvSpPr>
        <p:spPr>
          <a:xfrm>
            <a:off x="10002416" y="3451346"/>
            <a:ext cx="1242880" cy="306002"/>
          </a:xfrm>
          <a:prstGeom prst="righ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Down Arrow 16"/>
          <p:cNvSpPr/>
          <p:nvPr/>
        </p:nvSpPr>
        <p:spPr>
          <a:xfrm>
            <a:off x="12297747" y="4146609"/>
            <a:ext cx="307910" cy="1013218"/>
          </a:xfrm>
          <a:prstGeom prst="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p:cNvSpPr/>
          <p:nvPr/>
        </p:nvSpPr>
        <p:spPr>
          <a:xfrm>
            <a:off x="11252718" y="5159827"/>
            <a:ext cx="2500604" cy="110101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Output</a:t>
            </a:r>
            <a:endParaRPr lang="en-IN" dirty="0">
              <a:solidFill>
                <a:schemeClr val="tx1"/>
              </a:solidFill>
            </a:endParaRPr>
          </a:p>
        </p:txBody>
      </p:sp>
      <p:sp>
        <p:nvSpPr>
          <p:cNvPr id="19" name="Rectangle 18"/>
          <p:cNvSpPr/>
          <p:nvPr/>
        </p:nvSpPr>
        <p:spPr>
          <a:xfrm>
            <a:off x="7819475" y="7651101"/>
            <a:ext cx="2078818" cy="121298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10K Variable Resistor</a:t>
            </a:r>
            <a:endParaRPr lang="en-IN" dirty="0">
              <a:solidFill>
                <a:schemeClr val="tx1"/>
              </a:solidFill>
            </a:endParaRPr>
          </a:p>
        </p:txBody>
      </p:sp>
      <p:sp>
        <p:nvSpPr>
          <p:cNvPr id="21" name="Up Arrow 20"/>
          <p:cNvSpPr/>
          <p:nvPr/>
        </p:nvSpPr>
        <p:spPr>
          <a:xfrm>
            <a:off x="8671849" y="6568750"/>
            <a:ext cx="335902" cy="1082351"/>
          </a:xfrm>
          <a:prstGeom prst="up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3" name="Footer Placeholder 2"/>
          <p:cNvSpPr>
            <a:spLocks noGrp="1"/>
          </p:cNvSpPr>
          <p:nvPr>
            <p:ph type="ftr" sz="quarter" idx="11"/>
          </p:nvPr>
        </p:nvSpPr>
        <p:spPr/>
        <p:txBody>
          <a:bodyPr/>
          <a:lstStyle/>
          <a:p>
            <a:r>
              <a:rPr lang="en-US" dirty="0"/>
              <a:t>DEPARTMENT OF INFORMATION TECHNOLOGY   / </a:t>
            </a:r>
            <a:r>
              <a:rPr lang="en-IN" dirty="0"/>
              <a:t>Smart water quality monitoring USING IOT</a:t>
            </a:r>
          </a:p>
          <a:p>
            <a:endParaRPr lang="en-IN"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sp>
        <p:nvSpPr>
          <p:cNvPr id="5" name="TextBox 4"/>
          <p:cNvSpPr txBox="1"/>
          <p:nvPr/>
        </p:nvSpPr>
        <p:spPr>
          <a:xfrm>
            <a:off x="1018308" y="827598"/>
            <a:ext cx="2182008"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Explanation:</a:t>
            </a:r>
            <a:endParaRPr lang="en-IN" sz="2800" b="1" dirty="0">
              <a:latin typeface="Times New Roman" panose="02020603050405020304" pitchFamily="18" charset="0"/>
              <a:cs typeface="Times New Roman" panose="02020603050405020304" pitchFamily="18" charset="0"/>
            </a:endParaRPr>
          </a:p>
        </p:txBody>
      </p:sp>
      <p:sp>
        <p:nvSpPr>
          <p:cNvPr id="6" name="TextBox 5"/>
          <p:cNvSpPr txBox="1"/>
          <p:nvPr/>
        </p:nvSpPr>
        <p:spPr>
          <a:xfrm>
            <a:off x="1018308" y="1787236"/>
            <a:ext cx="16022781" cy="7366440"/>
          </a:xfrm>
          <a:prstGeom prst="rect">
            <a:avLst/>
          </a:prstGeom>
          <a:noFill/>
        </p:spPr>
        <p:txBody>
          <a:bodyPr wrap="square" rtlCol="0">
            <a:spAutoFit/>
          </a:bodyPr>
          <a:lstStyle/>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architecture diagram for an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-based water quality detection system using a turbidity sensor offers a  visualization of the system's structural design and the interactions among its integral components.</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diagram features components like the Turbidity Sensor responsible for gathering water quality data, the Microcontroller or Processor serving as the central unit for data processing and decision-making, the Communication Module enabling connectivity with external systems.</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It showcases the connections and pathways of data flow, illustrating the transmission of raw data from the sensor to the processing unit, internal operations within the microcontroller for data analysis and decision triggers, and the potential communication paths between the system and external entities. </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This diagram also highlight security measures, communication protocols, and interfaces employed for secure data transmission and system integrity.</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sp>
        <p:nvSpPr>
          <p:cNvPr id="5" name="Rectangle 4"/>
          <p:cNvSpPr/>
          <p:nvPr/>
        </p:nvSpPr>
        <p:spPr>
          <a:xfrm>
            <a:off x="774378" y="594652"/>
            <a:ext cx="17014857" cy="646331"/>
          </a:xfrm>
          <a:prstGeom prst="rect">
            <a:avLst/>
          </a:prstGeom>
        </p:spPr>
        <p:txBody>
          <a:bodyPr wrap="square">
            <a:spAutoFit/>
          </a:bodyPr>
          <a:lstStyle/>
          <a:p>
            <a:r>
              <a:rPr lang="en-US" sz="3600" b="1" dirty="0">
                <a:latin typeface="Times New Roman" panose="02020603050405020304" pitchFamily="18" charset="0"/>
                <a:cs typeface="Times New Roman" panose="02020603050405020304" pitchFamily="18" charset="0"/>
              </a:rPr>
              <a:t>                                                  Data –Flow Diagram</a:t>
            </a:r>
          </a:p>
        </p:txBody>
      </p:sp>
      <p:sp>
        <p:nvSpPr>
          <p:cNvPr id="9" name="Rectangle 8"/>
          <p:cNvSpPr/>
          <p:nvPr/>
        </p:nvSpPr>
        <p:spPr>
          <a:xfrm>
            <a:off x="6830007" y="1511559"/>
            <a:ext cx="3359021" cy="83975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Gather Components</a:t>
            </a:r>
            <a:endParaRPr lang="en-IN" dirty="0">
              <a:solidFill>
                <a:schemeClr val="tx1"/>
              </a:solidFill>
            </a:endParaRPr>
          </a:p>
        </p:txBody>
      </p:sp>
      <p:sp>
        <p:nvSpPr>
          <p:cNvPr id="12" name="Rectangle 11"/>
          <p:cNvSpPr/>
          <p:nvPr/>
        </p:nvSpPr>
        <p:spPr>
          <a:xfrm>
            <a:off x="6830007" y="2824065"/>
            <a:ext cx="3359021" cy="83975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Hardware setup</a:t>
            </a:r>
            <a:endParaRPr lang="en-IN" dirty="0">
              <a:solidFill>
                <a:schemeClr val="tx1"/>
              </a:solidFill>
            </a:endParaRPr>
          </a:p>
        </p:txBody>
      </p:sp>
      <p:sp>
        <p:nvSpPr>
          <p:cNvPr id="13" name="Rectangle 12"/>
          <p:cNvSpPr/>
          <p:nvPr/>
        </p:nvSpPr>
        <p:spPr>
          <a:xfrm>
            <a:off x="6830007" y="4195664"/>
            <a:ext cx="3359021" cy="83975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Code development</a:t>
            </a:r>
            <a:endParaRPr lang="en-IN" dirty="0"/>
          </a:p>
        </p:txBody>
      </p:sp>
      <p:sp>
        <p:nvSpPr>
          <p:cNvPr id="14" name="Rectangle 13"/>
          <p:cNvSpPr/>
          <p:nvPr/>
        </p:nvSpPr>
        <p:spPr>
          <a:xfrm>
            <a:off x="6830006" y="5467739"/>
            <a:ext cx="3359021" cy="83975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IoT</a:t>
            </a:r>
            <a:r>
              <a:rPr lang="en-US" dirty="0">
                <a:solidFill>
                  <a:schemeClr val="tx1"/>
                </a:solidFill>
              </a:rPr>
              <a:t> integration</a:t>
            </a:r>
            <a:endParaRPr lang="en-IN" dirty="0">
              <a:solidFill>
                <a:schemeClr val="tx1"/>
              </a:solidFill>
            </a:endParaRPr>
          </a:p>
        </p:txBody>
      </p:sp>
      <p:sp>
        <p:nvSpPr>
          <p:cNvPr id="15" name="Rectangle 14"/>
          <p:cNvSpPr/>
          <p:nvPr/>
        </p:nvSpPr>
        <p:spPr>
          <a:xfrm>
            <a:off x="6830007" y="6733591"/>
            <a:ext cx="3359021" cy="83975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Testing and Calibration</a:t>
            </a:r>
            <a:endParaRPr lang="en-IN" dirty="0">
              <a:solidFill>
                <a:schemeClr val="tx1"/>
              </a:solidFill>
            </a:endParaRPr>
          </a:p>
        </p:txBody>
      </p:sp>
      <p:sp>
        <p:nvSpPr>
          <p:cNvPr id="16" name="Rectangle 15"/>
          <p:cNvSpPr/>
          <p:nvPr/>
        </p:nvSpPr>
        <p:spPr>
          <a:xfrm>
            <a:off x="6830007" y="7974563"/>
            <a:ext cx="3359021" cy="83975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Deployment and Monitoring</a:t>
            </a:r>
            <a:endParaRPr lang="en-IN" dirty="0">
              <a:solidFill>
                <a:schemeClr val="tx1"/>
              </a:solidFill>
            </a:endParaRPr>
          </a:p>
        </p:txBody>
      </p:sp>
      <p:cxnSp>
        <p:nvCxnSpPr>
          <p:cNvPr id="18" name="Straight Arrow Connector 17"/>
          <p:cNvCxnSpPr>
            <a:stCxn id="9" idx="2"/>
            <a:endCxn id="12" idx="0"/>
          </p:cNvCxnSpPr>
          <p:nvPr/>
        </p:nvCxnSpPr>
        <p:spPr>
          <a:xfrm>
            <a:off x="8509518" y="2351314"/>
            <a:ext cx="0" cy="472751"/>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2" idx="2"/>
            <a:endCxn id="13" idx="0"/>
          </p:cNvCxnSpPr>
          <p:nvPr/>
        </p:nvCxnSpPr>
        <p:spPr>
          <a:xfrm>
            <a:off x="8509518" y="3663820"/>
            <a:ext cx="0" cy="53184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13" idx="2"/>
            <a:endCxn id="14" idx="0"/>
          </p:cNvCxnSpPr>
          <p:nvPr/>
        </p:nvCxnSpPr>
        <p:spPr>
          <a:xfrm flipH="1">
            <a:off x="8509517" y="5035419"/>
            <a:ext cx="1" cy="43232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4" idx="2"/>
            <a:endCxn id="15" idx="0"/>
          </p:cNvCxnSpPr>
          <p:nvPr/>
        </p:nvCxnSpPr>
        <p:spPr>
          <a:xfrm>
            <a:off x="8509517" y="6307494"/>
            <a:ext cx="1" cy="42609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5" idx="2"/>
            <a:endCxn id="16" idx="0"/>
          </p:cNvCxnSpPr>
          <p:nvPr/>
        </p:nvCxnSpPr>
        <p:spPr>
          <a:xfrm>
            <a:off x="8509518" y="7573346"/>
            <a:ext cx="0" cy="40121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3" name="Footer Placeholder 2"/>
          <p:cNvSpPr>
            <a:spLocks noGrp="1"/>
          </p:cNvSpPr>
          <p:nvPr>
            <p:ph type="ftr" sz="quarter" idx="11"/>
          </p:nvPr>
        </p:nvSpPr>
        <p:spPr/>
        <p:txBody>
          <a:bodyPr/>
          <a:lstStyle/>
          <a:p>
            <a:r>
              <a:rPr lang="en-US" dirty="0"/>
              <a:t>DEPARTMENT OF INFORMATION TECHNOLOGY   / </a:t>
            </a:r>
            <a:r>
              <a:rPr lang="en-IN" dirty="0"/>
              <a:t>Smart water quality monitoring USING IOT</a:t>
            </a:r>
          </a:p>
          <a:p>
            <a:endParaRPr lang="en-IN"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sp>
        <p:nvSpPr>
          <p:cNvPr id="5" name="TextBox 4"/>
          <p:cNvSpPr txBox="1"/>
          <p:nvPr/>
        </p:nvSpPr>
        <p:spPr>
          <a:xfrm>
            <a:off x="1205345" y="1047645"/>
            <a:ext cx="2182008"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Explanation:</a:t>
            </a:r>
            <a:endParaRPr lang="en-IN" sz="2800" b="1" dirty="0">
              <a:latin typeface="Times New Roman" panose="02020603050405020304" pitchFamily="18" charset="0"/>
              <a:cs typeface="Times New Roman" panose="02020603050405020304" pitchFamily="18" charset="0"/>
            </a:endParaRPr>
          </a:p>
        </p:txBody>
      </p:sp>
      <p:sp>
        <p:nvSpPr>
          <p:cNvPr id="6" name="TextBox 5"/>
          <p:cNvSpPr txBox="1"/>
          <p:nvPr/>
        </p:nvSpPr>
        <p:spPr>
          <a:xfrm>
            <a:off x="1205345" y="2161309"/>
            <a:ext cx="16417637" cy="6740307"/>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 data flow diagram representing an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-based water quality detection system utilizing a turbidity sensor illustrates the flow of data among key components within the system. </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diagram typically includes external entities like the Turbidity Sensor, Microcontroller, Communication Module  and potential data stores. The flow of data begins with the Turbidity Sensor, which collects raw data regarding water quality, including turbidity levels. </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This data flows into the Microcontroller or Processor for processing and analysis, encompassing tasks such as calibration, data conversion, and algorithmic computations to derive meaningful water quality measurements. </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Subsequently, the processed data moves through the system, potentially triggering actions like alerts or corrective measures if specific thresholds are surpassed.</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diagram illustrates these data flows using arrows to indicate the direction of data movement between components and processes, helping visualize the pathways and interactions involved in monitoring water quality using the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 system and turbidity sensor.</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18</a:t>
            </a:fld>
            <a:endParaRPr lang="en-US"/>
          </a:p>
        </p:txBody>
      </p:sp>
      <p:sp>
        <p:nvSpPr>
          <p:cNvPr id="5" name="Rectangle 4"/>
          <p:cNvSpPr/>
          <p:nvPr/>
        </p:nvSpPr>
        <p:spPr>
          <a:xfrm>
            <a:off x="5881254" y="407892"/>
            <a:ext cx="9144000" cy="646331"/>
          </a:xfrm>
          <a:prstGeom prst="rect">
            <a:avLst/>
          </a:prstGeom>
        </p:spPr>
        <p:txBody>
          <a:bodyPr>
            <a:spAutoFit/>
          </a:bodyPr>
          <a:lstStyle/>
          <a:p>
            <a:r>
              <a:rPr lang="en-US" sz="3600" b="1" dirty="0">
                <a:latin typeface="Times New Roman" panose="02020603050405020304" pitchFamily="18" charset="0"/>
                <a:cs typeface="Times New Roman" panose="02020603050405020304" pitchFamily="18" charset="0"/>
              </a:rPr>
              <a:t>Use Case Diagram</a:t>
            </a:r>
          </a:p>
        </p:txBody>
      </p:sp>
      <p:sp>
        <p:nvSpPr>
          <p:cNvPr id="8" name="Rectangle 7"/>
          <p:cNvSpPr/>
          <p:nvPr/>
        </p:nvSpPr>
        <p:spPr>
          <a:xfrm>
            <a:off x="6027575" y="1332582"/>
            <a:ext cx="4236097" cy="781141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p:cNvSpPr/>
          <p:nvPr/>
        </p:nvSpPr>
        <p:spPr>
          <a:xfrm>
            <a:off x="7875037" y="1722521"/>
            <a:ext cx="1903445" cy="59147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System</a:t>
            </a:r>
            <a:endParaRPr lang="en-IN" dirty="0">
              <a:solidFill>
                <a:schemeClr val="tx1"/>
              </a:solidFill>
            </a:endParaRPr>
          </a:p>
        </p:txBody>
      </p:sp>
      <p:sp>
        <p:nvSpPr>
          <p:cNvPr id="10" name="Oval 9"/>
          <p:cNvSpPr/>
          <p:nvPr/>
        </p:nvSpPr>
        <p:spPr>
          <a:xfrm>
            <a:off x="6475445" y="2799184"/>
            <a:ext cx="1399592" cy="933061"/>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Sensor</a:t>
            </a:r>
            <a:endParaRPr lang="en-IN" dirty="0">
              <a:solidFill>
                <a:schemeClr val="tx1"/>
              </a:solidFill>
            </a:endParaRPr>
          </a:p>
        </p:txBody>
      </p:sp>
      <p:sp>
        <p:nvSpPr>
          <p:cNvPr id="11" name="Oval 10"/>
          <p:cNvSpPr/>
          <p:nvPr/>
        </p:nvSpPr>
        <p:spPr>
          <a:xfrm>
            <a:off x="8187610" y="3719805"/>
            <a:ext cx="1469573" cy="93857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Take any water resource</a:t>
            </a:r>
            <a:endParaRPr lang="en-IN" dirty="0">
              <a:solidFill>
                <a:schemeClr val="tx1"/>
              </a:solidFill>
            </a:endParaRPr>
          </a:p>
        </p:txBody>
      </p:sp>
      <p:sp>
        <p:nvSpPr>
          <p:cNvPr id="12" name="Oval 11"/>
          <p:cNvSpPr/>
          <p:nvPr/>
        </p:nvSpPr>
        <p:spPr>
          <a:xfrm>
            <a:off x="8045319" y="5679233"/>
            <a:ext cx="1611864" cy="933061"/>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Turbidity</a:t>
            </a:r>
          </a:p>
          <a:p>
            <a:pPr algn="ctr"/>
            <a:r>
              <a:rPr lang="en-US" dirty="0">
                <a:solidFill>
                  <a:schemeClr val="tx1"/>
                </a:solidFill>
              </a:rPr>
              <a:t>analysis</a:t>
            </a:r>
            <a:endParaRPr lang="en-IN" dirty="0">
              <a:solidFill>
                <a:schemeClr val="tx1"/>
              </a:solidFill>
            </a:endParaRPr>
          </a:p>
        </p:txBody>
      </p:sp>
      <p:sp>
        <p:nvSpPr>
          <p:cNvPr id="13" name="Oval 12"/>
          <p:cNvSpPr/>
          <p:nvPr/>
        </p:nvSpPr>
        <p:spPr>
          <a:xfrm>
            <a:off x="6475445" y="4658379"/>
            <a:ext cx="1399592" cy="933061"/>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Water Analysis</a:t>
            </a:r>
            <a:endParaRPr lang="en-IN" dirty="0">
              <a:solidFill>
                <a:schemeClr val="tx1"/>
              </a:solidFill>
            </a:endParaRPr>
          </a:p>
        </p:txBody>
      </p:sp>
      <p:sp>
        <p:nvSpPr>
          <p:cNvPr id="14" name="Oval 13"/>
          <p:cNvSpPr/>
          <p:nvPr/>
        </p:nvSpPr>
        <p:spPr>
          <a:xfrm>
            <a:off x="6575746" y="7007290"/>
            <a:ext cx="1611864" cy="933061"/>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Output</a:t>
            </a:r>
          </a:p>
        </p:txBody>
      </p:sp>
      <p:cxnSp>
        <p:nvCxnSpPr>
          <p:cNvPr id="16" name="Elbow Connector 15"/>
          <p:cNvCxnSpPr>
            <a:stCxn id="10" idx="6"/>
            <a:endCxn id="11" idx="2"/>
          </p:cNvCxnSpPr>
          <p:nvPr/>
        </p:nvCxnSpPr>
        <p:spPr>
          <a:xfrm>
            <a:off x="7875037" y="3265715"/>
            <a:ext cx="312573" cy="923377"/>
          </a:xfrm>
          <a:prstGeom prst="bentConnector3">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8" name="Elbow Connector 17"/>
          <p:cNvCxnSpPr>
            <a:endCxn id="13" idx="6"/>
          </p:cNvCxnSpPr>
          <p:nvPr/>
        </p:nvCxnSpPr>
        <p:spPr>
          <a:xfrm rot="10800000" flipV="1">
            <a:off x="7875037" y="4632790"/>
            <a:ext cx="865412" cy="492120"/>
          </a:xfrm>
          <a:prstGeom prst="bentConnector3">
            <a:avLst>
              <a:gd name="adj1" fmla="val 50000"/>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 name="Elbow Connector 19"/>
          <p:cNvCxnSpPr>
            <a:endCxn id="12" idx="2"/>
          </p:cNvCxnSpPr>
          <p:nvPr/>
        </p:nvCxnSpPr>
        <p:spPr>
          <a:xfrm>
            <a:off x="7381678" y="5591440"/>
            <a:ext cx="663641" cy="554324"/>
          </a:xfrm>
          <a:prstGeom prst="bentConnector3">
            <a:avLst>
              <a:gd name="adj1" fmla="val 50000"/>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6" name="Elbow Connector 25"/>
          <p:cNvCxnSpPr>
            <a:stCxn id="12" idx="4"/>
            <a:endCxn id="14" idx="6"/>
          </p:cNvCxnSpPr>
          <p:nvPr/>
        </p:nvCxnSpPr>
        <p:spPr>
          <a:xfrm rot="5400000">
            <a:off x="8088668" y="6711237"/>
            <a:ext cx="861527" cy="663641"/>
          </a:xfrm>
          <a:prstGeom prst="bentConnector2">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Oval 26"/>
          <p:cNvSpPr/>
          <p:nvPr/>
        </p:nvSpPr>
        <p:spPr>
          <a:xfrm>
            <a:off x="13025535" y="3719805"/>
            <a:ext cx="634481" cy="62826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9" name="Straight Connector 28"/>
          <p:cNvCxnSpPr>
            <a:stCxn id="27" idx="4"/>
          </p:cNvCxnSpPr>
          <p:nvPr/>
        </p:nvCxnSpPr>
        <p:spPr>
          <a:xfrm flipH="1">
            <a:off x="13342775" y="4348065"/>
            <a:ext cx="1" cy="12433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3342776" y="4637595"/>
            <a:ext cx="317240" cy="38707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3342776" y="5591440"/>
            <a:ext cx="317240" cy="2771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H="1">
            <a:off x="13025535" y="5591440"/>
            <a:ext cx="317240" cy="2771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H="1">
            <a:off x="13025535" y="4658379"/>
            <a:ext cx="317240" cy="31137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Bent-Up Arrow 39"/>
          <p:cNvSpPr/>
          <p:nvPr/>
        </p:nvSpPr>
        <p:spPr>
          <a:xfrm>
            <a:off x="10263672" y="6580414"/>
            <a:ext cx="3237724" cy="853751"/>
          </a:xfrm>
          <a:prstGeom prst="bentUp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TextBox 40"/>
          <p:cNvSpPr txBox="1"/>
          <p:nvPr/>
        </p:nvSpPr>
        <p:spPr>
          <a:xfrm>
            <a:off x="13025535" y="6007755"/>
            <a:ext cx="617477" cy="369332"/>
          </a:xfrm>
          <a:prstGeom prst="rect">
            <a:avLst/>
          </a:prstGeom>
          <a:noFill/>
        </p:spPr>
        <p:txBody>
          <a:bodyPr wrap="none" rtlCol="0">
            <a:spAutoFit/>
          </a:bodyPr>
          <a:lstStyle/>
          <a:p>
            <a:r>
              <a:rPr lang="en-US" dirty="0"/>
              <a:t>User</a:t>
            </a:r>
            <a:endParaRPr lang="en-IN" dirty="0"/>
          </a:p>
        </p:txBody>
      </p:sp>
      <p:sp>
        <p:nvSpPr>
          <p:cNvPr id="25"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19</a:t>
            </a:fld>
            <a:endParaRPr lang="en-US"/>
          </a:p>
        </p:txBody>
      </p:sp>
      <p:sp>
        <p:nvSpPr>
          <p:cNvPr id="5" name="Rectangle 4"/>
          <p:cNvSpPr/>
          <p:nvPr/>
        </p:nvSpPr>
        <p:spPr>
          <a:xfrm>
            <a:off x="4281478" y="381585"/>
            <a:ext cx="9144000" cy="646331"/>
          </a:xfrm>
          <a:prstGeom prst="rect">
            <a:avLst/>
          </a:prstGeom>
        </p:spPr>
        <p:txBody>
          <a:bodyPr>
            <a:spAutoFit/>
          </a:bodyPr>
          <a:lstStyle/>
          <a:p>
            <a:pPr algn="ctr"/>
            <a:r>
              <a:rPr lang="en-US" sz="3600" b="1" dirty="0">
                <a:latin typeface="Times New Roman" panose="02020603050405020304" pitchFamily="18" charset="0"/>
                <a:cs typeface="Times New Roman" panose="02020603050405020304" pitchFamily="18" charset="0"/>
              </a:rPr>
              <a:t>Class Diagram</a:t>
            </a:r>
          </a:p>
        </p:txBody>
      </p:sp>
      <p:sp>
        <p:nvSpPr>
          <p:cNvPr id="8" name="Can 7"/>
          <p:cNvSpPr/>
          <p:nvPr/>
        </p:nvSpPr>
        <p:spPr>
          <a:xfrm>
            <a:off x="15003625" y="3536302"/>
            <a:ext cx="1772816" cy="1492898"/>
          </a:xfrm>
          <a:prstGeom prst="ca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USER</a:t>
            </a:r>
            <a:endParaRPr lang="en-IN" dirty="0">
              <a:solidFill>
                <a:schemeClr val="tx1"/>
              </a:solidFill>
            </a:endParaRPr>
          </a:p>
        </p:txBody>
      </p:sp>
      <p:sp>
        <p:nvSpPr>
          <p:cNvPr id="9" name="Rectangle 8"/>
          <p:cNvSpPr/>
          <p:nvPr/>
        </p:nvSpPr>
        <p:spPr>
          <a:xfrm>
            <a:off x="11923250" y="3869093"/>
            <a:ext cx="1819469" cy="113833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Read output form LCD display</a:t>
            </a:r>
            <a:endParaRPr lang="en-IN" dirty="0">
              <a:solidFill>
                <a:schemeClr val="tx1"/>
              </a:solidFill>
            </a:endParaRPr>
          </a:p>
        </p:txBody>
      </p:sp>
      <p:sp>
        <p:nvSpPr>
          <p:cNvPr id="10" name="Rectangle 9"/>
          <p:cNvSpPr/>
          <p:nvPr/>
        </p:nvSpPr>
        <p:spPr>
          <a:xfrm>
            <a:off x="7463216" y="2921178"/>
            <a:ext cx="2780523" cy="300445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IoT</a:t>
            </a:r>
            <a:r>
              <a:rPr lang="en-US" dirty="0">
                <a:solidFill>
                  <a:schemeClr val="tx1"/>
                </a:solidFill>
              </a:rPr>
              <a:t> based Water Quality detection system</a:t>
            </a:r>
            <a:endParaRPr lang="en-IN" dirty="0">
              <a:solidFill>
                <a:schemeClr val="tx1"/>
              </a:solidFill>
            </a:endParaRPr>
          </a:p>
        </p:txBody>
      </p:sp>
      <p:cxnSp>
        <p:nvCxnSpPr>
          <p:cNvPr id="12" name="Straight Connector 11"/>
          <p:cNvCxnSpPr/>
          <p:nvPr/>
        </p:nvCxnSpPr>
        <p:spPr>
          <a:xfrm>
            <a:off x="7463215" y="3722914"/>
            <a:ext cx="278052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3900196" y="2021631"/>
            <a:ext cx="1642188"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Collect data from sensors</a:t>
            </a:r>
            <a:endParaRPr lang="en-IN" dirty="0"/>
          </a:p>
        </p:txBody>
      </p:sp>
      <p:sp>
        <p:nvSpPr>
          <p:cNvPr id="14" name="Rectangle 13"/>
          <p:cNvSpPr/>
          <p:nvPr/>
        </p:nvSpPr>
        <p:spPr>
          <a:xfrm>
            <a:off x="3900196" y="3741575"/>
            <a:ext cx="1642188"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Process data</a:t>
            </a:r>
            <a:endParaRPr lang="en-IN" dirty="0">
              <a:solidFill>
                <a:schemeClr val="tx1"/>
              </a:solidFill>
            </a:endParaRPr>
          </a:p>
        </p:txBody>
      </p:sp>
      <p:sp>
        <p:nvSpPr>
          <p:cNvPr id="15" name="Rectangle 14"/>
          <p:cNvSpPr/>
          <p:nvPr/>
        </p:nvSpPr>
        <p:spPr>
          <a:xfrm>
            <a:off x="3900196" y="5256243"/>
            <a:ext cx="167951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Send to the turbidity sensor</a:t>
            </a:r>
            <a:endParaRPr lang="en-IN" dirty="0">
              <a:solidFill>
                <a:schemeClr val="tx1"/>
              </a:solidFill>
            </a:endParaRPr>
          </a:p>
        </p:txBody>
      </p:sp>
      <p:sp>
        <p:nvSpPr>
          <p:cNvPr id="16" name="Rectangle 15"/>
          <p:cNvSpPr/>
          <p:nvPr/>
        </p:nvSpPr>
        <p:spPr>
          <a:xfrm>
            <a:off x="3900196" y="7044612"/>
            <a:ext cx="1642188"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Output</a:t>
            </a:r>
            <a:endParaRPr lang="en-IN" dirty="0">
              <a:solidFill>
                <a:schemeClr val="tx1"/>
              </a:solidFill>
            </a:endParaRPr>
          </a:p>
        </p:txBody>
      </p:sp>
      <p:sp>
        <p:nvSpPr>
          <p:cNvPr id="17" name="Rectangle 16"/>
          <p:cNvSpPr/>
          <p:nvPr/>
        </p:nvSpPr>
        <p:spPr>
          <a:xfrm>
            <a:off x="562947" y="4615542"/>
            <a:ext cx="1642188"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Sensor</a:t>
            </a:r>
            <a:endParaRPr lang="en-IN" dirty="0">
              <a:solidFill>
                <a:schemeClr val="tx1"/>
              </a:solidFill>
            </a:endParaRPr>
          </a:p>
        </p:txBody>
      </p:sp>
      <p:sp>
        <p:nvSpPr>
          <p:cNvPr id="18" name="TextBox 17"/>
          <p:cNvSpPr txBox="1"/>
          <p:nvPr/>
        </p:nvSpPr>
        <p:spPr>
          <a:xfrm>
            <a:off x="8378890" y="3174354"/>
            <a:ext cx="803425" cy="369332"/>
          </a:xfrm>
          <a:prstGeom prst="rect">
            <a:avLst/>
          </a:prstGeom>
          <a:noFill/>
        </p:spPr>
        <p:txBody>
          <a:bodyPr wrap="none" rtlCol="0">
            <a:spAutoFit/>
          </a:bodyPr>
          <a:lstStyle/>
          <a:p>
            <a:r>
              <a:rPr lang="en-US" dirty="0"/>
              <a:t>Object</a:t>
            </a:r>
            <a:endParaRPr lang="en-IN" dirty="0"/>
          </a:p>
        </p:txBody>
      </p:sp>
      <p:cxnSp>
        <p:nvCxnSpPr>
          <p:cNvPr id="20" name="Straight Arrow Connector 19"/>
          <p:cNvCxnSpPr>
            <a:stCxn id="8" idx="2"/>
          </p:cNvCxnSpPr>
          <p:nvPr/>
        </p:nvCxnSpPr>
        <p:spPr>
          <a:xfrm flipH="1">
            <a:off x="13742719" y="4282751"/>
            <a:ext cx="1260906"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9" idx="1"/>
            <a:endCxn id="10" idx="3"/>
          </p:cNvCxnSpPr>
          <p:nvPr/>
        </p:nvCxnSpPr>
        <p:spPr>
          <a:xfrm flipH="1" flipV="1">
            <a:off x="10243739" y="4423407"/>
            <a:ext cx="1679511" cy="1485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3" idx="2"/>
            <a:endCxn id="14" idx="0"/>
          </p:cNvCxnSpPr>
          <p:nvPr/>
        </p:nvCxnSpPr>
        <p:spPr>
          <a:xfrm>
            <a:off x="4721290" y="2936031"/>
            <a:ext cx="0" cy="80554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4" idx="2"/>
            <a:endCxn id="15" idx="0"/>
          </p:cNvCxnSpPr>
          <p:nvPr/>
        </p:nvCxnSpPr>
        <p:spPr>
          <a:xfrm>
            <a:off x="4721290" y="4655975"/>
            <a:ext cx="18661" cy="60026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5" idx="2"/>
            <a:endCxn id="16" idx="0"/>
          </p:cNvCxnSpPr>
          <p:nvPr/>
        </p:nvCxnSpPr>
        <p:spPr>
          <a:xfrm flipH="1">
            <a:off x="4721290" y="6170643"/>
            <a:ext cx="18661" cy="873969"/>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0" name="Elbow Connector 29"/>
          <p:cNvCxnSpPr>
            <a:stCxn id="17" idx="0"/>
            <a:endCxn id="13" idx="1"/>
          </p:cNvCxnSpPr>
          <p:nvPr/>
        </p:nvCxnSpPr>
        <p:spPr>
          <a:xfrm rot="5400000" flipH="1" flipV="1">
            <a:off x="1573763" y="2289110"/>
            <a:ext cx="2136711" cy="2516155"/>
          </a:xfrm>
          <a:prstGeom prst="bentConnector2">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14" idx="3"/>
          </p:cNvCxnSpPr>
          <p:nvPr/>
        </p:nvCxnSpPr>
        <p:spPr>
          <a:xfrm>
            <a:off x="5542384" y="4198775"/>
            <a:ext cx="1920832"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15" idx="3"/>
          </p:cNvCxnSpPr>
          <p:nvPr/>
        </p:nvCxnSpPr>
        <p:spPr>
          <a:xfrm>
            <a:off x="5579706" y="5713443"/>
            <a:ext cx="188351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stCxn id="13" idx="3"/>
          </p:cNvCxnSpPr>
          <p:nvPr/>
        </p:nvCxnSpPr>
        <p:spPr>
          <a:xfrm>
            <a:off x="5542384" y="2478831"/>
            <a:ext cx="323821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a:stCxn id="16" idx="3"/>
          </p:cNvCxnSpPr>
          <p:nvPr/>
        </p:nvCxnSpPr>
        <p:spPr>
          <a:xfrm>
            <a:off x="5542384" y="7501812"/>
            <a:ext cx="331109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8780602" y="2478832"/>
            <a:ext cx="0" cy="457199"/>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endCxn id="10" idx="2"/>
          </p:cNvCxnSpPr>
          <p:nvPr/>
        </p:nvCxnSpPr>
        <p:spPr>
          <a:xfrm flipV="1">
            <a:off x="8853476" y="5925636"/>
            <a:ext cx="2" cy="156132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9"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
        <p:nvSpPr>
          <p:cNvPr id="5" name="Rectangle 4"/>
          <p:cNvSpPr/>
          <p:nvPr/>
        </p:nvSpPr>
        <p:spPr>
          <a:xfrm>
            <a:off x="727362" y="359630"/>
            <a:ext cx="16521545" cy="8679299"/>
          </a:xfrm>
          <a:prstGeom prst="rect">
            <a:avLst/>
          </a:prstGeom>
        </p:spPr>
        <p:txBody>
          <a:bodyPr wrap="square">
            <a:spAutoFit/>
          </a:bodyPr>
          <a:lstStyle/>
          <a:p>
            <a:pPr>
              <a:lnSpc>
                <a:spcPct val="150000"/>
              </a:lnSpc>
            </a:pPr>
            <a:r>
              <a:rPr lang="en-IN" sz="3600" b="1" dirty="0">
                <a:latin typeface="Times New Roman" panose="02020603050405020304" pitchFamily="18" charset="0"/>
                <a:cs typeface="Times New Roman" panose="02020603050405020304" pitchFamily="18" charset="0"/>
              </a:rPr>
              <a:t>OVERVIEW </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ABSTRACT</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OBJECTIVE</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INTRODUCTION</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LITERATURE REVIEW (SOFT COPY OF PAPERS TO BE LINKED AS HYPERLINK)</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DESIGN AND METHODOLOGIES</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IMPLEMENTATION</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TESTING</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INPUT AND OUTPUT</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INCLUDE DEMO VIDEO-1 (Till REVEW-1)</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INCLUDE DEMO VIDEO-2(Complete Implementation of Project)</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CONCLUSION</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WEB REFERENCES LINK (TILL REVIEW DATE ALL LINKS TO BE INCLUDED DAY WISE)</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PLAGIARISM REPORT OF PPT</a:t>
            </a:r>
          </a:p>
          <a:p>
            <a:pPr lvl="1">
              <a:lnSpc>
                <a:spcPct val="150000"/>
              </a:lnSpc>
              <a:buFont typeface="Wingdings" panose="05000000000000000000" pitchFamily="2" charset="2"/>
              <a:buChar char="q"/>
            </a:pPr>
            <a:r>
              <a:rPr lang="en-IN" sz="2400" dirty="0">
                <a:latin typeface="Times New Roman" panose="02020603050405020304" pitchFamily="18" charset="0"/>
                <a:cs typeface="Times New Roman" panose="02020603050405020304" pitchFamily="18" charset="0"/>
              </a:rPr>
              <a:t>REFERENCES</a:t>
            </a:r>
          </a:p>
        </p:txBody>
      </p:sp>
      <p:sp>
        <p:nvSpPr>
          <p:cNvPr id="6"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sp>
        <p:nvSpPr>
          <p:cNvPr id="5" name="Rectangle 4"/>
          <p:cNvSpPr/>
          <p:nvPr/>
        </p:nvSpPr>
        <p:spPr>
          <a:xfrm>
            <a:off x="4844708" y="486392"/>
            <a:ext cx="9144000" cy="646331"/>
          </a:xfrm>
          <a:prstGeom prst="rect">
            <a:avLst/>
          </a:prstGeom>
        </p:spPr>
        <p:txBody>
          <a:bodyPr>
            <a:spAutoFit/>
          </a:bodyPr>
          <a:lstStyle/>
          <a:p>
            <a:pPr algn="ctr"/>
            <a:r>
              <a:rPr lang="en-US" sz="3600" b="1" dirty="0">
                <a:latin typeface="Times New Roman" panose="02020603050405020304" pitchFamily="18" charset="0"/>
                <a:cs typeface="Times New Roman" panose="02020603050405020304" pitchFamily="18" charset="0"/>
              </a:rPr>
              <a:t>Activity Diagram</a:t>
            </a:r>
          </a:p>
        </p:txBody>
      </p:sp>
      <p:sp>
        <p:nvSpPr>
          <p:cNvPr id="8" name="Oval 7"/>
          <p:cNvSpPr/>
          <p:nvPr/>
        </p:nvSpPr>
        <p:spPr>
          <a:xfrm>
            <a:off x="8164851" y="1346727"/>
            <a:ext cx="1735494" cy="89573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Start</a:t>
            </a:r>
            <a:endParaRPr lang="en-IN" dirty="0">
              <a:solidFill>
                <a:schemeClr val="tx1"/>
              </a:solidFill>
            </a:endParaRPr>
          </a:p>
        </p:txBody>
      </p:sp>
      <p:sp>
        <p:nvSpPr>
          <p:cNvPr id="9" name="Oval 8"/>
          <p:cNvSpPr/>
          <p:nvPr/>
        </p:nvSpPr>
        <p:spPr>
          <a:xfrm>
            <a:off x="8126964" y="8381998"/>
            <a:ext cx="1735494" cy="89573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End</a:t>
            </a:r>
            <a:endParaRPr lang="en-IN" dirty="0">
              <a:solidFill>
                <a:schemeClr val="tx1"/>
              </a:solidFill>
            </a:endParaRPr>
          </a:p>
        </p:txBody>
      </p:sp>
      <p:sp>
        <p:nvSpPr>
          <p:cNvPr id="10" name="Rectangle 9"/>
          <p:cNvSpPr/>
          <p:nvPr/>
        </p:nvSpPr>
        <p:spPr>
          <a:xfrm>
            <a:off x="7763069" y="2612574"/>
            <a:ext cx="2649894" cy="89884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Establish connection between controller and sensors</a:t>
            </a:r>
            <a:endParaRPr lang="en-IN" dirty="0">
              <a:solidFill>
                <a:schemeClr val="tx1"/>
              </a:solidFill>
            </a:endParaRPr>
          </a:p>
        </p:txBody>
      </p:sp>
      <p:sp>
        <p:nvSpPr>
          <p:cNvPr id="12" name="Rectangle 11"/>
          <p:cNvSpPr/>
          <p:nvPr/>
        </p:nvSpPr>
        <p:spPr>
          <a:xfrm>
            <a:off x="7744973" y="3775791"/>
            <a:ext cx="2649894" cy="67180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Read sensor values</a:t>
            </a:r>
            <a:endParaRPr lang="en-IN" dirty="0">
              <a:solidFill>
                <a:schemeClr val="tx1"/>
              </a:solidFill>
            </a:endParaRPr>
          </a:p>
        </p:txBody>
      </p:sp>
      <p:sp>
        <p:nvSpPr>
          <p:cNvPr id="13" name="Rectangle 12"/>
          <p:cNvSpPr/>
          <p:nvPr/>
        </p:nvSpPr>
        <p:spPr>
          <a:xfrm>
            <a:off x="7763069" y="4858140"/>
            <a:ext cx="2649894" cy="67180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Upload the data</a:t>
            </a:r>
            <a:endParaRPr lang="en-IN" dirty="0">
              <a:solidFill>
                <a:schemeClr val="tx1"/>
              </a:solidFill>
            </a:endParaRPr>
          </a:p>
        </p:txBody>
      </p:sp>
      <p:sp>
        <p:nvSpPr>
          <p:cNvPr id="14" name="Diamond 13"/>
          <p:cNvSpPr/>
          <p:nvPr/>
        </p:nvSpPr>
        <p:spPr>
          <a:xfrm>
            <a:off x="7445830" y="6307494"/>
            <a:ext cx="3097762" cy="1511559"/>
          </a:xfrm>
          <a:prstGeom prst="diamond">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Sensor value &gt; Threshold?</a:t>
            </a:r>
            <a:endParaRPr lang="en-IN" dirty="0">
              <a:solidFill>
                <a:schemeClr val="tx1"/>
              </a:solidFill>
            </a:endParaRPr>
          </a:p>
        </p:txBody>
      </p:sp>
      <p:sp>
        <p:nvSpPr>
          <p:cNvPr id="15" name="Rectangle 14"/>
          <p:cNvSpPr/>
          <p:nvPr/>
        </p:nvSpPr>
        <p:spPr>
          <a:xfrm>
            <a:off x="12132906" y="6690049"/>
            <a:ext cx="2649894" cy="67180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Clean water</a:t>
            </a:r>
            <a:endParaRPr lang="en-IN" dirty="0">
              <a:solidFill>
                <a:schemeClr val="tx1"/>
              </a:solidFill>
            </a:endParaRPr>
          </a:p>
        </p:txBody>
      </p:sp>
      <p:cxnSp>
        <p:nvCxnSpPr>
          <p:cNvPr id="17" name="Straight Arrow Connector 16"/>
          <p:cNvCxnSpPr>
            <a:stCxn id="8" idx="4"/>
          </p:cNvCxnSpPr>
          <p:nvPr/>
        </p:nvCxnSpPr>
        <p:spPr>
          <a:xfrm>
            <a:off x="9032598" y="2242466"/>
            <a:ext cx="0" cy="37010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0" idx="2"/>
            <a:endCxn id="12" idx="0"/>
          </p:cNvCxnSpPr>
          <p:nvPr/>
        </p:nvCxnSpPr>
        <p:spPr>
          <a:xfrm flipH="1">
            <a:off x="9069920" y="3511422"/>
            <a:ext cx="18096" cy="264369"/>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2" idx="2"/>
            <a:endCxn id="13" idx="0"/>
          </p:cNvCxnSpPr>
          <p:nvPr/>
        </p:nvCxnSpPr>
        <p:spPr>
          <a:xfrm>
            <a:off x="9069920" y="4447595"/>
            <a:ext cx="18096" cy="41054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9032598" y="5567267"/>
            <a:ext cx="0" cy="808649"/>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4" idx="2"/>
            <a:endCxn id="9" idx="0"/>
          </p:cNvCxnSpPr>
          <p:nvPr/>
        </p:nvCxnSpPr>
        <p:spPr>
          <a:xfrm>
            <a:off x="8994711" y="7819053"/>
            <a:ext cx="0" cy="56294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14" idx="3"/>
          </p:cNvCxnSpPr>
          <p:nvPr/>
        </p:nvCxnSpPr>
        <p:spPr>
          <a:xfrm>
            <a:off x="10543592" y="7063274"/>
            <a:ext cx="1589314"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H="1">
            <a:off x="6606073" y="8100525"/>
            <a:ext cx="238863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6606073" y="6139543"/>
            <a:ext cx="0" cy="19609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6606073" y="6139543"/>
            <a:ext cx="2426525"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21</a:t>
            </a:fld>
            <a:endParaRPr lang="en-US"/>
          </a:p>
        </p:txBody>
      </p:sp>
      <p:sp>
        <p:nvSpPr>
          <p:cNvPr id="5" name="Rectangle 4"/>
          <p:cNvSpPr/>
          <p:nvPr/>
        </p:nvSpPr>
        <p:spPr>
          <a:xfrm>
            <a:off x="4405745" y="525472"/>
            <a:ext cx="9144000" cy="646331"/>
          </a:xfrm>
          <a:prstGeom prst="rect">
            <a:avLst/>
          </a:prstGeom>
        </p:spPr>
        <p:txBody>
          <a:bodyPr>
            <a:spAutoFit/>
          </a:bodyPr>
          <a:lstStyle/>
          <a:p>
            <a:pPr algn="ctr"/>
            <a:r>
              <a:rPr lang="en-US" sz="3600" b="1" dirty="0">
                <a:latin typeface="Times New Roman" panose="02020603050405020304" pitchFamily="18" charset="0"/>
                <a:cs typeface="Times New Roman" panose="02020603050405020304" pitchFamily="18" charset="0"/>
              </a:rPr>
              <a:t>Sequence Diagram</a:t>
            </a:r>
          </a:p>
        </p:txBody>
      </p:sp>
      <p:sp>
        <p:nvSpPr>
          <p:cNvPr id="8" name="Rectangle 7"/>
          <p:cNvSpPr/>
          <p:nvPr/>
        </p:nvSpPr>
        <p:spPr>
          <a:xfrm>
            <a:off x="2743200" y="2295331"/>
            <a:ext cx="2146041" cy="39188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User</a:t>
            </a:r>
            <a:endParaRPr lang="en-IN" dirty="0">
              <a:solidFill>
                <a:schemeClr val="tx1"/>
              </a:solidFill>
            </a:endParaRPr>
          </a:p>
        </p:txBody>
      </p:sp>
      <p:sp>
        <p:nvSpPr>
          <p:cNvPr id="9" name="Rectangle 8"/>
          <p:cNvSpPr/>
          <p:nvPr/>
        </p:nvSpPr>
        <p:spPr>
          <a:xfrm>
            <a:off x="12020938" y="2295331"/>
            <a:ext cx="2146041" cy="39188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Output</a:t>
            </a:r>
            <a:endParaRPr lang="en-IN" dirty="0">
              <a:solidFill>
                <a:schemeClr val="tx1"/>
              </a:solidFill>
            </a:endParaRPr>
          </a:p>
        </p:txBody>
      </p:sp>
      <p:sp>
        <p:nvSpPr>
          <p:cNvPr id="10" name="Rectangle 9"/>
          <p:cNvSpPr/>
          <p:nvPr/>
        </p:nvSpPr>
        <p:spPr>
          <a:xfrm>
            <a:off x="8977745" y="2295329"/>
            <a:ext cx="2146041" cy="39188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Turbidity Sensor</a:t>
            </a:r>
            <a:endParaRPr lang="en-IN" dirty="0">
              <a:solidFill>
                <a:schemeClr val="tx1"/>
              </a:solidFill>
            </a:endParaRPr>
          </a:p>
        </p:txBody>
      </p:sp>
      <p:sp>
        <p:nvSpPr>
          <p:cNvPr id="12" name="Rectangle 11"/>
          <p:cNvSpPr/>
          <p:nvPr/>
        </p:nvSpPr>
        <p:spPr>
          <a:xfrm>
            <a:off x="5862734" y="2179443"/>
            <a:ext cx="2146041" cy="39188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Hardware Setup</a:t>
            </a:r>
            <a:endParaRPr lang="en-IN" dirty="0">
              <a:solidFill>
                <a:schemeClr val="tx1"/>
              </a:solidFill>
            </a:endParaRPr>
          </a:p>
        </p:txBody>
      </p:sp>
      <p:cxnSp>
        <p:nvCxnSpPr>
          <p:cNvPr id="14" name="Straight Connector 13"/>
          <p:cNvCxnSpPr>
            <a:stCxn id="8" idx="2"/>
          </p:cNvCxnSpPr>
          <p:nvPr/>
        </p:nvCxnSpPr>
        <p:spPr>
          <a:xfrm>
            <a:off x="3816221" y="2687216"/>
            <a:ext cx="0" cy="472129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a:off x="6948197" y="2559697"/>
            <a:ext cx="1" cy="471817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0" idx="2"/>
          </p:cNvCxnSpPr>
          <p:nvPr/>
        </p:nvCxnSpPr>
        <p:spPr>
          <a:xfrm flipH="1">
            <a:off x="10050765" y="2687214"/>
            <a:ext cx="1" cy="47212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9" idx="2"/>
          </p:cNvCxnSpPr>
          <p:nvPr/>
        </p:nvCxnSpPr>
        <p:spPr>
          <a:xfrm>
            <a:off x="13093959" y="2687216"/>
            <a:ext cx="12441" cy="472129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3816221" y="4422710"/>
            <a:ext cx="3119535"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6935755" y="5047860"/>
            <a:ext cx="3115011" cy="1"/>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10050766" y="5710335"/>
            <a:ext cx="3055634"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405745" y="4736860"/>
            <a:ext cx="1901482" cy="1477328"/>
          </a:xfrm>
          <a:prstGeom prst="rect">
            <a:avLst/>
          </a:prstGeom>
          <a:noFill/>
        </p:spPr>
        <p:txBody>
          <a:bodyPr wrap="square" rtlCol="0">
            <a:spAutoFit/>
          </a:bodyPr>
          <a:lstStyle/>
          <a:p>
            <a:r>
              <a:rPr lang="en-US" dirty="0"/>
              <a:t>Collect the required components and set up the hardware</a:t>
            </a:r>
            <a:endParaRPr lang="en-IN" dirty="0"/>
          </a:p>
        </p:txBody>
      </p:sp>
      <p:sp>
        <p:nvSpPr>
          <p:cNvPr id="33" name="TextBox 32"/>
          <p:cNvSpPr txBox="1"/>
          <p:nvPr/>
        </p:nvSpPr>
        <p:spPr>
          <a:xfrm>
            <a:off x="7812125" y="3555192"/>
            <a:ext cx="1518487" cy="1200329"/>
          </a:xfrm>
          <a:prstGeom prst="rect">
            <a:avLst/>
          </a:prstGeom>
          <a:noFill/>
        </p:spPr>
        <p:txBody>
          <a:bodyPr wrap="square" rtlCol="0">
            <a:spAutoFit/>
          </a:bodyPr>
          <a:lstStyle/>
          <a:p>
            <a:r>
              <a:rPr lang="en-US" dirty="0"/>
              <a:t>Install code into the Arduino UNO for working</a:t>
            </a:r>
            <a:endParaRPr lang="en-IN" dirty="0"/>
          </a:p>
        </p:txBody>
      </p:sp>
      <p:sp>
        <p:nvSpPr>
          <p:cNvPr id="34" name="TextBox 33"/>
          <p:cNvSpPr txBox="1"/>
          <p:nvPr/>
        </p:nvSpPr>
        <p:spPr>
          <a:xfrm>
            <a:off x="10481712" y="4863195"/>
            <a:ext cx="2193742" cy="369332"/>
          </a:xfrm>
          <a:prstGeom prst="rect">
            <a:avLst/>
          </a:prstGeom>
          <a:noFill/>
        </p:spPr>
        <p:txBody>
          <a:bodyPr wrap="none" rtlCol="0">
            <a:spAutoFit/>
          </a:bodyPr>
          <a:lstStyle/>
          <a:p>
            <a:r>
              <a:rPr lang="en-US" dirty="0"/>
              <a:t>Verification of output</a:t>
            </a:r>
            <a:endParaRPr lang="en-IN" dirty="0"/>
          </a:p>
        </p:txBody>
      </p:sp>
      <p:sp>
        <p:nvSpPr>
          <p:cNvPr id="20"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sp>
        <p:nvSpPr>
          <p:cNvPr id="5" name="Rectangle 4"/>
          <p:cNvSpPr/>
          <p:nvPr/>
        </p:nvSpPr>
        <p:spPr>
          <a:xfrm>
            <a:off x="7293539" y="525136"/>
            <a:ext cx="3446456" cy="646331"/>
          </a:xfrm>
          <a:prstGeom prst="rect">
            <a:avLst/>
          </a:prstGeom>
        </p:spPr>
        <p:txBody>
          <a:bodyPr wrap="none">
            <a:spAutoFit/>
          </a:bodyPr>
          <a:lstStyle/>
          <a:p>
            <a:pPr algn="ctr"/>
            <a:r>
              <a:rPr lang="en-US" sz="3600" b="1" dirty="0">
                <a:latin typeface="Times New Roman" panose="02020603050405020304" pitchFamily="18" charset="0"/>
                <a:cs typeface="Times New Roman" panose="02020603050405020304" pitchFamily="18" charset="0"/>
              </a:rPr>
              <a:t>Circuit Diagram</a:t>
            </a:r>
          </a:p>
        </p:txBody>
      </p:sp>
      <p:pic>
        <p:nvPicPr>
          <p:cNvPr id="1026" name="Picture 2" descr="C:\Users\Admin\Desktop\arc.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5255" y="1978090"/>
            <a:ext cx="15741005" cy="6288831"/>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sp>
        <p:nvSpPr>
          <p:cNvPr id="5" name="Rectangle 4"/>
          <p:cNvSpPr/>
          <p:nvPr/>
        </p:nvSpPr>
        <p:spPr>
          <a:xfrm>
            <a:off x="602671" y="1807109"/>
            <a:ext cx="17394383" cy="1938992"/>
          </a:xfrm>
          <a:prstGeom prst="rect">
            <a:avLst/>
          </a:prstGeom>
        </p:spPr>
        <p:txBody>
          <a:bodyPr wrap="square">
            <a:spAutoFit/>
          </a:bodyPr>
          <a:lstStyle/>
          <a:p>
            <a:pPr lvl="1">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UNIT TESTING</a:t>
            </a:r>
            <a:endParaRPr lang="en-IN" sz="2400" i="1"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INTEGRATION TESTING</a:t>
            </a:r>
          </a:p>
          <a:p>
            <a:pPr lvl="1">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FUNCTIONAL TESTING</a:t>
            </a:r>
          </a:p>
          <a:p>
            <a:pPr lvl="1">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WHITE BOX TESTING</a:t>
            </a:r>
          </a:p>
          <a:p>
            <a:pPr lvl="1">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BLACK BOX TESTING</a:t>
            </a:r>
            <a:endParaRPr lang="en-IN" sz="2400" dirty="0">
              <a:latin typeface="Times New Roman" panose="02020603050405020304" pitchFamily="18" charset="0"/>
              <a:cs typeface="Times New Roman" panose="02020603050405020304" pitchFamily="18" charset="0"/>
            </a:endParaRPr>
          </a:p>
        </p:txBody>
      </p:sp>
      <p:sp>
        <p:nvSpPr>
          <p:cNvPr id="6" name="Rectangle 5"/>
          <p:cNvSpPr/>
          <p:nvPr/>
        </p:nvSpPr>
        <p:spPr>
          <a:xfrm>
            <a:off x="6522870" y="386834"/>
            <a:ext cx="2236510" cy="646331"/>
          </a:xfrm>
          <a:prstGeom prst="rect">
            <a:avLst/>
          </a:prstGeom>
        </p:spPr>
        <p:txBody>
          <a:bodyPr wrap="none">
            <a:spAutoFit/>
          </a:bodyPr>
          <a:lstStyle/>
          <a:p>
            <a:r>
              <a:rPr lang="en-IN" sz="3600" b="1" dirty="0">
                <a:latin typeface="Times New Roman" panose="02020603050405020304" pitchFamily="18" charset="0"/>
                <a:cs typeface="Times New Roman" panose="02020603050405020304" pitchFamily="18" charset="0"/>
              </a:rPr>
              <a:t>TESTING</a:t>
            </a:r>
            <a:endParaRPr lang="en-IN" sz="3600" dirty="0"/>
          </a:p>
        </p:txBody>
      </p:sp>
      <p:sp>
        <p:nvSpPr>
          <p:cNvPr id="7"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sp>
        <p:nvSpPr>
          <p:cNvPr id="5" name="Rectangle 4"/>
          <p:cNvSpPr/>
          <p:nvPr/>
        </p:nvSpPr>
        <p:spPr>
          <a:xfrm>
            <a:off x="5910548" y="319886"/>
            <a:ext cx="3951082" cy="646331"/>
          </a:xfrm>
          <a:prstGeom prst="rect">
            <a:avLst/>
          </a:prstGeom>
        </p:spPr>
        <p:txBody>
          <a:bodyPr wrap="none">
            <a:spAutoFit/>
          </a:bodyPr>
          <a:lstStyle/>
          <a:p>
            <a:pPr lvl="1"/>
            <a:r>
              <a:rPr lang="en-US" sz="3600" b="1" dirty="0">
                <a:latin typeface="Times New Roman" panose="02020603050405020304" pitchFamily="18" charset="0"/>
                <a:cs typeface="Times New Roman" panose="02020603050405020304" pitchFamily="18" charset="0"/>
              </a:rPr>
              <a:t>UNIT TESTING</a:t>
            </a:r>
            <a:endParaRPr lang="en-IN" sz="3600" b="1" i="1" dirty="0">
              <a:latin typeface="Times New Roman" panose="02020603050405020304" pitchFamily="18" charset="0"/>
              <a:cs typeface="Times New Roman" panose="02020603050405020304" pitchFamily="18" charset="0"/>
            </a:endParaRPr>
          </a:p>
        </p:txBody>
      </p:sp>
      <p:sp>
        <p:nvSpPr>
          <p:cNvPr id="6" name="Rectangle 5"/>
          <p:cNvSpPr/>
          <p:nvPr/>
        </p:nvSpPr>
        <p:spPr>
          <a:xfrm>
            <a:off x="394853" y="1211271"/>
            <a:ext cx="17560637" cy="8217634"/>
          </a:xfrm>
          <a:prstGeom prst="rect">
            <a:avLst/>
          </a:prstGeom>
        </p:spPr>
        <p:txBody>
          <a:bodyPr wrap="square">
            <a:spAutoFit/>
          </a:bodyPr>
          <a:lstStyle/>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Unit testing is a crucial part of ensuring the reliability and accuracy of an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-based water quality detection system that utilizes a turbidity sensor. This testing process involves breaking down the system into smaller, testable components or units, and verifying their functionality in isolation.</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first step in unit testing this system is to understand its components. Identify the different modules or sections of code responsible for tasks such as interfacing with the turbidity sensor and storing the results.</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After component identification, create comprehensive test cases that cover various scenarios. </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For the module responsible for reading sensor data, test cases should encompass normal operating conditions with different turbidity levels, boundary conditions with minimum and maximum values.</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Automation is key in unit testing. Utilize testing frameworks compatible with the programming language to automate the execution of test cases. </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Automated tests can be repeatedly run without manual intervention, providing confidence in the system's reliability.</a:t>
            </a:r>
            <a:endParaRPr lang="en-IN" sz="2400" dirty="0">
              <a:latin typeface="Times New Roman" panose="02020603050405020304" pitchFamily="18" charset="0"/>
              <a:cs typeface="Times New Roman" panose="02020603050405020304" pitchFamily="18" charset="0"/>
            </a:endParaRPr>
          </a:p>
        </p:txBody>
      </p:sp>
      <p:sp>
        <p:nvSpPr>
          <p:cNvPr id="8" name="Rectangle 7"/>
          <p:cNvSpPr/>
          <p:nvPr/>
        </p:nvSpPr>
        <p:spPr>
          <a:xfrm>
            <a:off x="581891" y="5526917"/>
            <a:ext cx="17394382" cy="830997"/>
          </a:xfrm>
          <a:prstGeom prst="rect">
            <a:avLst/>
          </a:prstGeom>
        </p:spPr>
        <p:txBody>
          <a:bodyPr wrap="square">
            <a:spAutoFit/>
          </a:bodyPr>
          <a:lstStyle/>
          <a:p>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p:txBody>
      </p:sp>
      <p:sp>
        <p:nvSpPr>
          <p:cNvPr id="9"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25</a:t>
            </a:fld>
            <a:endParaRPr lang="en-US"/>
          </a:p>
        </p:txBody>
      </p:sp>
      <p:sp>
        <p:nvSpPr>
          <p:cNvPr id="5" name="Rectangle 4"/>
          <p:cNvSpPr/>
          <p:nvPr/>
        </p:nvSpPr>
        <p:spPr>
          <a:xfrm>
            <a:off x="6685851" y="524286"/>
            <a:ext cx="4228722" cy="646331"/>
          </a:xfrm>
          <a:prstGeom prst="rect">
            <a:avLst/>
          </a:prstGeom>
        </p:spPr>
        <p:txBody>
          <a:bodyPr wrap="none">
            <a:spAutoFit/>
          </a:bodyPr>
          <a:lstStyle/>
          <a:p>
            <a:pPr marL="355600" indent="-343535">
              <a:lnSpc>
                <a:spcPct val="100000"/>
              </a:lnSpc>
              <a:spcBef>
                <a:spcPts val="100"/>
              </a:spcBef>
              <a:buSzPct val="83000"/>
              <a:tabLst>
                <a:tab pos="355600" algn="l"/>
                <a:tab pos="356235" algn="l"/>
              </a:tabLst>
            </a:pPr>
            <a:r>
              <a:rPr lang="en-IN" sz="3600" b="1" spc="-5" dirty="0">
                <a:latin typeface="Times New Roman" panose="02020603050405020304"/>
                <a:cs typeface="Times New Roman" panose="02020603050405020304"/>
              </a:rPr>
              <a:t>SYSTEM</a:t>
            </a:r>
            <a:r>
              <a:rPr lang="en-IN" sz="3600" b="1" spc="10" dirty="0">
                <a:latin typeface="Times New Roman" panose="02020603050405020304"/>
                <a:cs typeface="Times New Roman" panose="02020603050405020304"/>
              </a:rPr>
              <a:t> </a:t>
            </a:r>
            <a:r>
              <a:rPr lang="en-IN" sz="3600" b="1" spc="-25" dirty="0">
                <a:latin typeface="Times New Roman" panose="02020603050405020304"/>
                <a:cs typeface="Times New Roman" panose="02020603050405020304"/>
              </a:rPr>
              <a:t>TESTING</a:t>
            </a:r>
            <a:endParaRPr lang="en-IN" sz="3600" dirty="0">
              <a:latin typeface="Times New Roman" panose="02020603050405020304"/>
              <a:cs typeface="Times New Roman" panose="02020603050405020304"/>
            </a:endParaRPr>
          </a:p>
        </p:txBody>
      </p:sp>
      <p:sp>
        <p:nvSpPr>
          <p:cNvPr id="6" name="Rectangle 5"/>
          <p:cNvSpPr/>
          <p:nvPr/>
        </p:nvSpPr>
        <p:spPr>
          <a:xfrm>
            <a:off x="935020" y="1405143"/>
            <a:ext cx="16874998" cy="7366440"/>
          </a:xfrm>
          <a:prstGeom prst="rect">
            <a:avLst/>
          </a:prstGeom>
        </p:spPr>
        <p:txBody>
          <a:bodyPr wrap="square">
            <a:spAutoFit/>
          </a:bodyPr>
          <a:lstStyle/>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System testing for an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-based water quality detection system employing a turbidity sensor involves comprehensive validation of the entire integrated system to ensure it meets predefined requirements and functions effectively in real-world conditions.</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 This testing process encompasses several critical aspects. </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Functional testing examines the end-to-end process, including sensor data acquisition, processing, analysis, and result presentation or transmission. </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Testing at this stage involves assessing sensor calibration, accuracy of readings across various turbidity levels, and the reliability of data processing algorithms.</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Performance testing evaluates the system's response time, stability, reliability, and scalability under different loads. Interoperability testing ensures smooth integration with external systems or platforms. </a:t>
            </a:r>
          </a:p>
          <a:p>
            <a:pPr marL="342900" indent="-342900" algn="just">
              <a:lnSpc>
                <a:spcPct val="2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Security testing focuses on safeguarding data during transmission and preventing unauthorized access or vulnerabilities.</a:t>
            </a:r>
            <a:endParaRPr lang="en-IN" sz="2400" dirty="0">
              <a:latin typeface="Times New Roman" panose="02020603050405020304" pitchFamily="18" charset="0"/>
              <a:cs typeface="Times New Roman" panose="02020603050405020304" pitchFamily="18" charset="0"/>
            </a:endParaRPr>
          </a:p>
        </p:txBody>
      </p:sp>
      <p:sp>
        <p:nvSpPr>
          <p:cNvPr id="9"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26</a:t>
            </a:fld>
            <a:endParaRPr lang="en-US"/>
          </a:p>
        </p:txBody>
      </p:sp>
      <p:sp>
        <p:nvSpPr>
          <p:cNvPr id="5" name="Rectangle 4"/>
          <p:cNvSpPr/>
          <p:nvPr/>
        </p:nvSpPr>
        <p:spPr>
          <a:xfrm>
            <a:off x="6563807" y="324489"/>
            <a:ext cx="4725035" cy="645160"/>
          </a:xfrm>
          <a:prstGeom prst="rect">
            <a:avLst/>
          </a:prstGeom>
        </p:spPr>
        <p:txBody>
          <a:bodyPr wrap="none">
            <a:spAutoFit/>
          </a:bodyPr>
          <a:lstStyle/>
          <a:p>
            <a:pPr marL="12700">
              <a:lnSpc>
                <a:spcPct val="100000"/>
              </a:lnSpc>
              <a:spcBef>
                <a:spcPts val="105"/>
              </a:spcBef>
            </a:pPr>
            <a:r>
              <a:rPr lang="en-IN" sz="3600" b="1" spc="-25" dirty="0">
                <a:latin typeface="Times New Roman" panose="02020603050405020304"/>
                <a:cs typeface="Times New Roman" panose="02020603050405020304"/>
              </a:rPr>
              <a:t>INPUT</a:t>
            </a:r>
            <a:r>
              <a:rPr lang="en-IN" sz="3600" b="1" spc="85" dirty="0">
                <a:latin typeface="Times New Roman" panose="02020603050405020304"/>
                <a:cs typeface="Times New Roman" panose="02020603050405020304"/>
              </a:rPr>
              <a:t> </a:t>
            </a:r>
            <a:r>
              <a:rPr lang="en-IN" sz="3600" b="1" spc="-10" dirty="0">
                <a:latin typeface="Times New Roman" panose="02020603050405020304"/>
                <a:cs typeface="Times New Roman" panose="02020603050405020304"/>
              </a:rPr>
              <a:t>AND</a:t>
            </a:r>
            <a:r>
              <a:rPr lang="en-IN" sz="3600" b="1" spc="-35" dirty="0">
                <a:latin typeface="Times New Roman" panose="02020603050405020304"/>
                <a:cs typeface="Times New Roman" panose="02020603050405020304"/>
              </a:rPr>
              <a:t> </a:t>
            </a:r>
            <a:r>
              <a:rPr lang="en-IN" sz="3600" b="1" spc="-5" dirty="0">
                <a:latin typeface="Times New Roman" panose="02020603050405020304"/>
                <a:cs typeface="Times New Roman" panose="02020603050405020304"/>
              </a:rPr>
              <a:t>OUTPUT</a:t>
            </a:r>
            <a:endParaRPr lang="en-IN" sz="3600" dirty="0">
              <a:latin typeface="Times New Roman" panose="02020603050405020304"/>
              <a:cs typeface="Times New Roman" panose="02020603050405020304"/>
            </a:endParaRPr>
          </a:p>
        </p:txBody>
      </p:sp>
      <p:sp>
        <p:nvSpPr>
          <p:cNvPr id="9" name="Footer Placeholder 3"/>
          <p:cNvSpPr>
            <a:spLocks noGrp="1"/>
          </p:cNvSpPr>
          <p:nvPr>
            <p:ph type="ftr" sz="quarter" idx="11"/>
          </p:nvPr>
        </p:nvSpPr>
        <p:spPr/>
        <p:txBody>
          <a:bodyPr/>
          <a:lstStyle/>
          <a:p>
            <a:r>
              <a:rPr lang="en-US" dirty="0"/>
              <a:t>DEPARTMENT OF INFORMATION TECHNOLOGY   / </a:t>
            </a:r>
            <a:r>
              <a:rPr lang="en-IN" dirty="0"/>
              <a:t>Smart water quality monitoring USING IOT</a:t>
            </a:r>
          </a:p>
          <a:p>
            <a:endParaRPr lang="en-IN" dirty="0"/>
          </a:p>
        </p:txBody>
      </p:sp>
      <p:pic>
        <p:nvPicPr>
          <p:cNvPr id="3" name="Content Placeholder 2"/>
          <p:cNvPicPr>
            <a:picLocks noGrp="1" noChangeAspect="1"/>
          </p:cNvPicPr>
          <p:nvPr>
            <p:ph idx="4294967295"/>
          </p:nvPr>
        </p:nvPicPr>
        <p:blipFill>
          <a:blip r:embed="rId2"/>
          <a:stretch>
            <a:fillRect/>
          </a:stretch>
        </p:blipFill>
        <p:spPr>
          <a:xfrm>
            <a:off x="3733165" y="1676400"/>
            <a:ext cx="10584815" cy="661352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27</a:t>
            </a:fld>
            <a:endParaRPr lang="en-US"/>
          </a:p>
        </p:txBody>
      </p:sp>
      <p:sp>
        <p:nvSpPr>
          <p:cNvPr id="5" name="Rectangle 4"/>
          <p:cNvSpPr/>
          <p:nvPr/>
        </p:nvSpPr>
        <p:spPr>
          <a:xfrm>
            <a:off x="0" y="469961"/>
            <a:ext cx="18288000" cy="646331"/>
          </a:xfrm>
          <a:prstGeom prst="rect">
            <a:avLst/>
          </a:prstGeom>
        </p:spPr>
        <p:txBody>
          <a:bodyPr wrap="square">
            <a:spAutoFit/>
          </a:bodyPr>
          <a:lstStyle/>
          <a:p>
            <a:pPr algn="ctr"/>
            <a:r>
              <a:rPr lang="en-IN" sz="3600" b="1" dirty="0">
                <a:latin typeface="Times New Roman" panose="02020603050405020304"/>
                <a:cs typeface="Times New Roman" panose="02020603050405020304"/>
              </a:rPr>
              <a:t>SOURCE</a:t>
            </a:r>
            <a:r>
              <a:rPr lang="en-IN" sz="3600" b="1" spc="-65" dirty="0">
                <a:latin typeface="Times New Roman" panose="02020603050405020304"/>
                <a:cs typeface="Times New Roman" panose="02020603050405020304"/>
              </a:rPr>
              <a:t> </a:t>
            </a:r>
            <a:r>
              <a:rPr lang="en-IN" sz="3600" b="1" spc="-5" dirty="0">
                <a:latin typeface="Times New Roman" panose="02020603050405020304"/>
                <a:cs typeface="Times New Roman" panose="02020603050405020304"/>
              </a:rPr>
              <a:t>CODE</a:t>
            </a:r>
            <a:endParaRPr lang="en-IN" sz="3600" b="1" dirty="0"/>
          </a:p>
        </p:txBody>
      </p:sp>
      <p:pic>
        <p:nvPicPr>
          <p:cNvPr id="10" name="Picture 9"/>
          <p:cNvPicPr>
            <a:picLocks noChangeAspect="1"/>
          </p:cNvPicPr>
          <p:nvPr/>
        </p:nvPicPr>
        <p:blipFill>
          <a:blip r:embed="rId2"/>
          <a:stretch>
            <a:fillRect/>
          </a:stretch>
        </p:blipFill>
        <p:spPr>
          <a:xfrm>
            <a:off x="2053349" y="1374395"/>
            <a:ext cx="14181302" cy="7538210"/>
          </a:xfrm>
          <a:prstGeom prst="rect">
            <a:avLst/>
          </a:prstGeom>
        </p:spPr>
      </p:pic>
      <p:sp>
        <p:nvSpPr>
          <p:cNvPr id="11"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28</a:t>
            </a:fld>
            <a:endParaRPr lang="en-US"/>
          </a:p>
        </p:txBody>
      </p:sp>
      <p:sp>
        <p:nvSpPr>
          <p:cNvPr id="6" name="Rectangle 5"/>
          <p:cNvSpPr/>
          <p:nvPr/>
        </p:nvSpPr>
        <p:spPr>
          <a:xfrm>
            <a:off x="7482538" y="556058"/>
            <a:ext cx="2654027" cy="1077218"/>
          </a:xfrm>
          <a:prstGeom prst="rect">
            <a:avLst/>
          </a:prstGeom>
        </p:spPr>
        <p:txBody>
          <a:bodyPr wrap="square">
            <a:spAutoFit/>
          </a:bodyPr>
          <a:lstStyle/>
          <a:p>
            <a:r>
              <a:rPr lang="en-US" sz="1600"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  OUTPUT</a:t>
            </a:r>
          </a:p>
          <a:p>
            <a:endParaRPr lang="en-US" sz="3200" b="1" dirty="0">
              <a:latin typeface="Times New Roman" panose="02020603050405020304" pitchFamily="18" charset="0"/>
              <a:cs typeface="Times New Roman" panose="02020603050405020304" pitchFamily="18" charset="0"/>
            </a:endParaRPr>
          </a:p>
        </p:txBody>
      </p:sp>
      <p:sp>
        <p:nvSpPr>
          <p:cNvPr id="9"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2618" y="1841095"/>
            <a:ext cx="8624454" cy="4579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25304" y="7400259"/>
            <a:ext cx="16927032" cy="1200329"/>
          </a:xfrm>
          <a:prstGeom prst="rect">
            <a:avLst/>
          </a:prstGeom>
          <a:noFill/>
        </p:spPr>
        <p:txBody>
          <a:bodyPr wrap="square" rtlCol="0">
            <a:spAutoFit/>
          </a:bodyPr>
          <a:lstStyle/>
          <a:p>
            <a:pPr algn="just">
              <a:lnSpc>
                <a:spcPct val="150000"/>
              </a:lnSpc>
            </a:pPr>
            <a:r>
              <a:rPr lang="en-US" sz="2400" dirty="0">
                <a:latin typeface="Times New Roman" panose="02020603050405020304" pitchFamily="18" charset="0"/>
                <a:cs typeface="Times New Roman" panose="02020603050405020304" pitchFamily="18" charset="0"/>
              </a:rPr>
              <a:t>The above picture shows the output of the designed system where the turbidity sensor and the </a:t>
            </a:r>
            <a:r>
              <a:rPr lang="en-US" sz="2400" dirty="0" err="1">
                <a:latin typeface="Times New Roman" panose="02020603050405020304" pitchFamily="18" charset="0"/>
                <a:cs typeface="Times New Roman" panose="02020603050405020304" pitchFamily="18" charset="0"/>
              </a:rPr>
              <a:t>Arduino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uno</a:t>
            </a:r>
            <a:r>
              <a:rPr lang="en-US" sz="2400" dirty="0">
                <a:latin typeface="Times New Roman" panose="02020603050405020304" pitchFamily="18" charset="0"/>
                <a:cs typeface="Times New Roman" panose="02020603050405020304" pitchFamily="18" charset="0"/>
              </a:rPr>
              <a:t> are integrated together to detect the quality of the water and conclude whether the water is clean or not. The output id displayed using the LCD display.</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29</a:t>
            </a:fld>
            <a:endParaRPr lang="en-US"/>
          </a:p>
        </p:txBody>
      </p:sp>
      <p:sp>
        <p:nvSpPr>
          <p:cNvPr id="5" name="Rectangle 4"/>
          <p:cNvSpPr/>
          <p:nvPr/>
        </p:nvSpPr>
        <p:spPr>
          <a:xfrm>
            <a:off x="7243135" y="508247"/>
            <a:ext cx="3288080" cy="646331"/>
          </a:xfrm>
          <a:prstGeom prst="rect">
            <a:avLst/>
          </a:prstGeom>
        </p:spPr>
        <p:txBody>
          <a:bodyPr wrap="none">
            <a:spAutoFit/>
          </a:bodyPr>
          <a:lstStyle/>
          <a:p>
            <a:r>
              <a:rPr lang="en-IN" sz="3600" b="1" spc="-20" dirty="0">
                <a:latin typeface="Times New Roman" panose="02020603050405020304"/>
                <a:cs typeface="Times New Roman" panose="02020603050405020304"/>
              </a:rPr>
              <a:t>CONCLUSION</a:t>
            </a:r>
            <a:endParaRPr lang="en-IN" sz="3600" b="1" dirty="0"/>
          </a:p>
        </p:txBody>
      </p:sp>
      <p:sp>
        <p:nvSpPr>
          <p:cNvPr id="6" name="TextBox 5"/>
          <p:cNvSpPr txBox="1"/>
          <p:nvPr/>
        </p:nvSpPr>
        <p:spPr>
          <a:xfrm>
            <a:off x="1125165" y="1683326"/>
            <a:ext cx="16165308" cy="7294305"/>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implementation of an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-based water quality detection system involving a turbidity sensor presents a promising and innovative approach to monitor and assess water quality in various environments. </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Integrating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 technology with sensors capable of measuring turbidity levels allows for real-time data collection, processing, and analysis, enabling prompt responses to changes in water quality conditions.</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 This system offers numerous advantages, including enhanced accuracy in measuring turbidity, the ability to remotely monitor and manage water quality parameters, and the potential for early detection of contamination or anomalies.</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effectiveness of this system lies in its capacity to gather raw data from the turbidity sensor, process it using microcontrollers or processors, and trigger appropriate actions based on the analyzed information.</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However, while </a:t>
            </a:r>
            <a:r>
              <a:rPr lang="en-US" sz="2400" dirty="0" err="1">
                <a:latin typeface="Times New Roman" panose="02020603050405020304" pitchFamily="18" charset="0"/>
                <a:cs typeface="Times New Roman" panose="02020603050405020304" pitchFamily="18" charset="0"/>
              </a:rPr>
              <a:t>IoT</a:t>
            </a:r>
            <a:r>
              <a:rPr lang="en-US" sz="2400" dirty="0">
                <a:latin typeface="Times New Roman" panose="02020603050405020304" pitchFamily="18" charset="0"/>
                <a:cs typeface="Times New Roman" panose="02020603050405020304" pitchFamily="18" charset="0"/>
              </a:rPr>
              <a:t>-based water quality detection systems offer numerous benefits, challenges such as ensuring sensor accuracy, managing data security, addressing connectivity issues, and integrating seamlessly with existing infrastructure remain important considerations.</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 Overcoming these challenges through continuous improvement in sensor technology, robust data encryption methods, and reliable communication protocols will be crucial in advancing the effectiveness and reliability of these systems.</a:t>
            </a:r>
            <a:endParaRPr lang="en-IN" sz="2400" dirty="0">
              <a:latin typeface="Times New Roman" panose="02020603050405020304" pitchFamily="18" charset="0"/>
              <a:cs typeface="Times New Roman" panose="02020603050405020304" pitchFamily="18" charset="0"/>
            </a:endParaRPr>
          </a:p>
        </p:txBody>
      </p:sp>
      <p:sp>
        <p:nvSpPr>
          <p:cNvPr id="7"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sp>
        <p:nvSpPr>
          <p:cNvPr id="6" name="Rectangle 5"/>
          <p:cNvSpPr/>
          <p:nvPr/>
        </p:nvSpPr>
        <p:spPr>
          <a:xfrm>
            <a:off x="606899" y="637400"/>
            <a:ext cx="16355519" cy="6950942"/>
          </a:xfrm>
          <a:prstGeom prst="rect">
            <a:avLst/>
          </a:prstGeom>
        </p:spPr>
        <p:txBody>
          <a:bodyPr wrap="square">
            <a:spAutoFit/>
          </a:bodyPr>
          <a:lstStyle/>
          <a:p>
            <a:pPr lvl="1" algn="ctr">
              <a:lnSpc>
                <a:spcPct val="150000"/>
              </a:lnSpc>
            </a:pPr>
            <a:r>
              <a:rPr lang="en-IN" sz="3600" b="1" dirty="0">
                <a:latin typeface="Times New Roman" panose="02020603050405020304" pitchFamily="18" charset="0"/>
                <a:cs typeface="Times New Roman" panose="02020603050405020304" pitchFamily="18" charset="0"/>
              </a:rPr>
              <a:t>ABSTRACT</a:t>
            </a:r>
            <a:endParaRPr lang="en-IN" sz="3200" b="1" dirty="0">
              <a:latin typeface="Times New Roman" panose="02020603050405020304" pitchFamily="18" charset="0"/>
              <a:cs typeface="Times New Roman" panose="02020603050405020304" pitchFamily="18" charset="0"/>
            </a:endParaRPr>
          </a:p>
          <a:p>
            <a:pPr lvl="1" algn="just">
              <a:lnSpc>
                <a:spcPct val="150000"/>
              </a:lnSpc>
            </a:pPr>
            <a:r>
              <a:rPr lang="en-US" sz="2400" dirty="0">
                <a:latin typeface="Times New Roman" panose="02020603050405020304" pitchFamily="18" charset="0"/>
                <a:cs typeface="Times New Roman" panose="02020603050405020304" pitchFamily="18" charset="0"/>
              </a:rPr>
              <a:t>Water is the most precious element in the world. All the living things on the earth must need water for their livelihood. So need to safeguard water .Due to various chemicals, plastic and unwanted elements usage increase water pollution. Once water gets polluted then, it is very hard for living on the earth. To prevent water pollution nowadays it becomes very essential to monitor water pollution. IOT based system is one of the most automated and applicable tools for water pollution monitoring. The system measure the live values and it may be applicable for the current situations. The designed system is much active and capable to apply modifications based on water contaminated. The precautionary measures will be taken derived from the system. The system analyzes the current contamination and makes decisions. Water is used for various purpose and it has a strong impact on public health and the environment . Drinking contaminated water can cause many diseases. Even some of the packaged water that is available does not have the appropriate mineral content which in turn leads to an adverse health effect. The proposed system is to check whether the given water sample is eligible for drinking by checking the water quality using a microcontroller, Arduino UNO and Turbidity Sensor.</a:t>
            </a:r>
            <a:endParaRPr lang="en-IN" sz="2800" b="1" dirty="0">
              <a:latin typeface="Times New Roman" panose="02020603050405020304" pitchFamily="18" charset="0"/>
              <a:cs typeface="Times New Roman" panose="02020603050405020304" pitchFamily="18" charset="0"/>
            </a:endParaRPr>
          </a:p>
        </p:txBody>
      </p:sp>
      <p:sp>
        <p:nvSpPr>
          <p:cNvPr id="7"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30</a:t>
            </a:fld>
            <a:endParaRPr lang="en-US"/>
          </a:p>
        </p:txBody>
      </p:sp>
      <p:sp>
        <p:nvSpPr>
          <p:cNvPr id="5" name="Rectangle 4"/>
          <p:cNvSpPr/>
          <p:nvPr/>
        </p:nvSpPr>
        <p:spPr>
          <a:xfrm>
            <a:off x="6373884" y="324488"/>
            <a:ext cx="5282856" cy="646331"/>
          </a:xfrm>
          <a:prstGeom prst="rect">
            <a:avLst/>
          </a:prstGeom>
        </p:spPr>
        <p:txBody>
          <a:bodyPr wrap="none">
            <a:spAutoFit/>
          </a:bodyPr>
          <a:lstStyle/>
          <a:p>
            <a:r>
              <a:rPr lang="en-IN" sz="3600" b="1" spc="15" dirty="0">
                <a:latin typeface="Times New Roman" panose="02020603050405020304" pitchFamily="18" charset="0"/>
                <a:cs typeface="Times New Roman" panose="02020603050405020304" pitchFamily="18" charset="0"/>
              </a:rPr>
              <a:t>Plagiarism</a:t>
            </a:r>
            <a:r>
              <a:rPr lang="en-IN" sz="3600" b="1" spc="-210" dirty="0">
                <a:latin typeface="Times New Roman" panose="02020603050405020304" pitchFamily="18" charset="0"/>
                <a:cs typeface="Times New Roman" panose="02020603050405020304" pitchFamily="18" charset="0"/>
              </a:rPr>
              <a:t> </a:t>
            </a:r>
            <a:r>
              <a:rPr lang="en-IN" sz="3600" b="1" spc="5" dirty="0">
                <a:latin typeface="Times New Roman" panose="02020603050405020304" pitchFamily="18" charset="0"/>
                <a:cs typeface="Times New Roman" panose="02020603050405020304" pitchFamily="18" charset="0"/>
              </a:rPr>
              <a:t>Report</a:t>
            </a:r>
            <a:r>
              <a:rPr lang="en-IN" sz="3600" b="1" spc="-35" dirty="0">
                <a:latin typeface="Times New Roman" panose="02020603050405020304" pitchFamily="18" charset="0"/>
                <a:cs typeface="Times New Roman" panose="02020603050405020304" pitchFamily="18" charset="0"/>
              </a:rPr>
              <a:t> </a:t>
            </a:r>
            <a:r>
              <a:rPr lang="en-IN" sz="3600" b="1" spc="10" dirty="0">
                <a:latin typeface="Times New Roman" panose="02020603050405020304" pitchFamily="18" charset="0"/>
                <a:cs typeface="Times New Roman" panose="02020603050405020304" pitchFamily="18" charset="0"/>
              </a:rPr>
              <a:t>of</a:t>
            </a:r>
            <a:r>
              <a:rPr lang="en-IN" sz="3600" b="1" spc="-55" dirty="0">
                <a:latin typeface="Times New Roman" panose="02020603050405020304" pitchFamily="18" charset="0"/>
                <a:cs typeface="Times New Roman" panose="02020603050405020304" pitchFamily="18" charset="0"/>
              </a:rPr>
              <a:t> </a:t>
            </a:r>
            <a:r>
              <a:rPr lang="en-IN" sz="3600" b="1" spc="-15" dirty="0">
                <a:latin typeface="Times New Roman" panose="02020603050405020304" pitchFamily="18" charset="0"/>
                <a:cs typeface="Times New Roman" panose="02020603050405020304" pitchFamily="18" charset="0"/>
              </a:rPr>
              <a:t>PPT</a:t>
            </a:r>
            <a:endParaRPr lang="en-IN" sz="3600" b="1" dirty="0">
              <a:latin typeface="Times New Roman" panose="02020603050405020304" pitchFamily="18" charset="0"/>
              <a:cs typeface="Times New Roman" panose="02020603050405020304" pitchFamily="18" charset="0"/>
            </a:endParaRPr>
          </a:p>
        </p:txBody>
      </p:sp>
      <p:sp>
        <p:nvSpPr>
          <p:cNvPr id="8"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pic>
        <p:nvPicPr>
          <p:cNvPr id="2050" name="Picture 2" descr="C:\Users\Admin\Desktop\pla.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3569" y="1780223"/>
            <a:ext cx="14223486" cy="628719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31</a:t>
            </a:fld>
            <a:endParaRPr lang="en-US"/>
          </a:p>
        </p:txBody>
      </p:sp>
      <p:sp>
        <p:nvSpPr>
          <p:cNvPr id="5" name="Rectangle 4"/>
          <p:cNvSpPr/>
          <p:nvPr/>
        </p:nvSpPr>
        <p:spPr>
          <a:xfrm>
            <a:off x="6236507" y="511524"/>
            <a:ext cx="5453096" cy="646331"/>
          </a:xfrm>
          <a:prstGeom prst="rect">
            <a:avLst/>
          </a:prstGeom>
        </p:spPr>
        <p:txBody>
          <a:bodyPr wrap="none">
            <a:spAutoFit/>
          </a:bodyPr>
          <a:lstStyle/>
          <a:p>
            <a:r>
              <a:rPr lang="en-IN" sz="3600" b="1" spc="-5" dirty="0">
                <a:latin typeface="Times New Roman" panose="02020603050405020304" pitchFamily="18" charset="0"/>
                <a:cs typeface="Times New Roman" panose="02020603050405020304" pitchFamily="18" charset="0"/>
              </a:rPr>
              <a:t>Web</a:t>
            </a:r>
            <a:r>
              <a:rPr lang="en-IN" sz="3600" b="1" spc="-40" dirty="0">
                <a:latin typeface="Times New Roman" panose="02020603050405020304" pitchFamily="18" charset="0"/>
                <a:cs typeface="Times New Roman" panose="02020603050405020304" pitchFamily="18" charset="0"/>
              </a:rPr>
              <a:t> </a:t>
            </a:r>
            <a:r>
              <a:rPr lang="en-IN" sz="3600" b="1" spc="5" dirty="0">
                <a:latin typeface="Times New Roman" panose="02020603050405020304" pitchFamily="18" charset="0"/>
                <a:cs typeface="Times New Roman" panose="02020603050405020304" pitchFamily="18" charset="0"/>
              </a:rPr>
              <a:t>references/video</a:t>
            </a:r>
            <a:r>
              <a:rPr lang="en-IN" sz="3600" b="1" spc="-114" dirty="0">
                <a:latin typeface="Times New Roman" panose="02020603050405020304" pitchFamily="18" charset="0"/>
                <a:cs typeface="Times New Roman" panose="02020603050405020304" pitchFamily="18" charset="0"/>
              </a:rPr>
              <a:t> </a:t>
            </a:r>
            <a:r>
              <a:rPr lang="en-IN" sz="3600" b="1" spc="20" dirty="0">
                <a:latin typeface="Times New Roman" panose="02020603050405020304" pitchFamily="18" charset="0"/>
                <a:cs typeface="Times New Roman" panose="02020603050405020304" pitchFamily="18" charset="0"/>
              </a:rPr>
              <a:t>links</a:t>
            </a:r>
            <a:endParaRPr lang="en-IN" sz="3600" b="1" dirty="0">
              <a:latin typeface="Times New Roman" panose="02020603050405020304" pitchFamily="18" charset="0"/>
              <a:cs typeface="Times New Roman" panose="02020603050405020304" pitchFamily="18" charset="0"/>
            </a:endParaRPr>
          </a:p>
        </p:txBody>
      </p:sp>
      <p:sp>
        <p:nvSpPr>
          <p:cNvPr id="6" name="TextBox 5"/>
          <p:cNvSpPr txBox="1"/>
          <p:nvPr/>
        </p:nvSpPr>
        <p:spPr>
          <a:xfrm>
            <a:off x="942340" y="1908175"/>
            <a:ext cx="16041370" cy="6470650"/>
          </a:xfrm>
          <a:prstGeom prst="rect">
            <a:avLst/>
          </a:prstGeom>
          <a:noFill/>
        </p:spPr>
        <p:txBody>
          <a:bodyPr wrap="square" rtlCol="0">
            <a:noAutofit/>
          </a:bodyPr>
          <a:lstStyle/>
          <a:p>
            <a:pPr marL="342900" indent="-342900" algn="just">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https://www.electroniclinic.com/turbidity-sensor-with-arduino-for-water-quality-monitoring-turbidity-meter/</a:t>
            </a:r>
          </a:p>
          <a:p>
            <a:pPr marL="342900" indent="-342900" algn="just">
              <a:buFont typeface="Arial" panose="020B0604020202020204" pitchFamily="34" charset="0"/>
              <a:buChar char="•"/>
            </a:pPr>
            <a:endParaRPr lang="en-IN" sz="25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https://circuitdigest.com/microcontroller-projects/measuring-turbidity-of-water-to-determine-water-quality-using-arduino-turbidity-sensor</a:t>
            </a:r>
          </a:p>
          <a:p>
            <a:pPr marL="342900" indent="-342900" algn="just">
              <a:buFont typeface="Arial" panose="020B0604020202020204" pitchFamily="34" charset="0"/>
              <a:buChar char="•"/>
            </a:pPr>
            <a:endParaRPr lang="en-IN" sz="25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https://www.sciencedirect.com/science/article/pii/S2666285X2100090X</a:t>
            </a:r>
          </a:p>
          <a:p>
            <a:pPr marL="342900" indent="-342900" algn="just">
              <a:buFont typeface="Arial" panose="020B0604020202020204" pitchFamily="34" charset="0"/>
              <a:buChar char="•"/>
            </a:pPr>
            <a:endParaRPr lang="en-IN" sz="25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https://www.instructables.com/Arduino-Water-Quality-Monitoring-System/</a:t>
            </a:r>
          </a:p>
          <a:p>
            <a:pPr marL="342900" indent="-342900" algn="just">
              <a:buFont typeface="Arial" panose="020B0604020202020204" pitchFamily="34" charset="0"/>
              <a:buChar char="•"/>
            </a:pPr>
            <a:endParaRPr lang="en-IN" sz="25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IN" sz="2500" dirty="0">
                <a:latin typeface="Times New Roman" panose="02020603050405020304" pitchFamily="18" charset="0"/>
                <a:cs typeface="Times New Roman" panose="02020603050405020304" pitchFamily="18" charset="0"/>
              </a:rPr>
              <a:t>https://www.hach.com/parameters/turbidity</a:t>
            </a:r>
          </a:p>
        </p:txBody>
      </p:sp>
      <p:sp>
        <p:nvSpPr>
          <p:cNvPr id="7"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32</a:t>
            </a:fld>
            <a:endParaRPr lang="en-US"/>
          </a:p>
        </p:txBody>
      </p:sp>
      <p:sp>
        <p:nvSpPr>
          <p:cNvPr id="5" name="Rectangle 4"/>
          <p:cNvSpPr/>
          <p:nvPr/>
        </p:nvSpPr>
        <p:spPr>
          <a:xfrm>
            <a:off x="0" y="469900"/>
            <a:ext cx="18288635" cy="645160"/>
          </a:xfrm>
          <a:prstGeom prst="rect">
            <a:avLst/>
          </a:prstGeom>
        </p:spPr>
        <p:txBody>
          <a:bodyPr wrap="square">
            <a:spAutoFit/>
          </a:bodyPr>
          <a:lstStyle/>
          <a:p>
            <a:pPr algn="ctr"/>
            <a:r>
              <a:rPr lang="en-IN" sz="3600" b="1" dirty="0">
                <a:latin typeface="Times New Roman" panose="02020603050405020304" pitchFamily="18" charset="0"/>
                <a:cs typeface="Times New Roman" panose="02020603050405020304" pitchFamily="18" charset="0"/>
              </a:rPr>
              <a:t>REFERENCES</a:t>
            </a:r>
            <a:endParaRPr lang="en-IN" sz="3600" b="1" dirty="0"/>
          </a:p>
        </p:txBody>
      </p:sp>
      <p:sp>
        <p:nvSpPr>
          <p:cNvPr id="6" name="TextBox 5"/>
          <p:cNvSpPr txBox="1"/>
          <p:nvPr/>
        </p:nvSpPr>
        <p:spPr>
          <a:xfrm>
            <a:off x="353291" y="1358727"/>
            <a:ext cx="17373600" cy="7847330"/>
          </a:xfrm>
          <a:prstGeom prst="rect">
            <a:avLst/>
          </a:prstGeom>
          <a:noFill/>
        </p:spPr>
        <p:txBody>
          <a:bodyPr wrap="square" rtlCol="0">
            <a:spAutoFit/>
          </a:bodyPr>
          <a:lstStyle/>
          <a:p>
            <a:pPr algn="just"/>
            <a:r>
              <a:rPr lang="en-IN" sz="2400" dirty="0">
                <a:latin typeface="Times New Roman" panose="02020603050405020304" pitchFamily="18" charset="0"/>
                <a:cs typeface="Times New Roman" panose="02020603050405020304" pitchFamily="18" charset="0"/>
              </a:rPr>
              <a:t>[1]Nikhil Kedia, Water Quality Monitoring for Rural Areas- A Sensor Cloud Based Economical Project, in 1st International Conference on Next Generation Computing Technologies (NGCT-2022) Dehradun, India, 4-5 September 2022. 978-1-4673-6809-4/15 ©2022 IEEE.</a:t>
            </a: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[2]Jayti Bhatt, Jignesh Patoliya, Iot Based Water Quality Monitoring System, IRFIC, 21feb,2021.</a:t>
            </a: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[3]Michal lom, ondrej priby &amp; miroslav svitek, Internet 4.0 as a part of smart cities, 978-1-5090-1116-2/16/31.00 ©2023 IEEE.</a:t>
            </a: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[4]Zhanwei Sun, Chi Harold Liu, Chatschik Bisdikia\_, Joel W. Branch and Bo Yang, 2020 9th Annual IEEE Communications Society Conference on Sensor, Mesh and Ad Hoc Communications and Networks.</a:t>
            </a: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[5]Sokratis Kartakis, Weiren Yu, Reza Akhavan, and Julie A. McCann, 2021 IEEE First International Conference on Internet-of-Things Design and Implementation, 978-1-4673-9948-7/16 © 2021 IEEE.</a:t>
            </a: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[6]Mithaila Barabde, shruti Danve, Real Time Water Quality Monitoring System,IJIRCCE, vol 3, June 2019.</a:t>
            </a:r>
          </a:p>
          <a:p>
            <a:pPr algn="just"/>
            <a:r>
              <a:rPr lang="en-IN" sz="2400" dirty="0">
                <a:latin typeface="Times New Roman" panose="02020603050405020304" pitchFamily="18" charset="0"/>
                <a:cs typeface="Times New Roman" panose="02020603050405020304" pitchFamily="18" charset="0"/>
              </a:rPr>
              <a:t>[7]Akanksha Purohit, Ulhaskumar Gokhale, Real Time Water Quality Measurement System based on GSM , IOSR (IOSR-JECE) Volume 9, Issue 3, Ver. V (May - Jun. 2022).</a:t>
            </a: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[8]Eoin O’Connell, Michael Healy, Sinead O’Keeffe, Thomas Newe, and Elfed Lewis, IEEE sensors journal, vol. 13, no. 7, July 2021, 1530-437x/ © 2021 IEEE.</a:t>
            </a: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[9]Nidal Nasser, Asmaa Ali, Lutful Karim, Samir Belhaouari, 978-1-4799-0792-2/13/ ©2019 IEEE.</a:t>
            </a:r>
          </a:p>
        </p:txBody>
      </p:sp>
      <p:sp>
        <p:nvSpPr>
          <p:cNvPr id="8"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234547" y="3345873"/>
            <a:ext cx="4592782" cy="923330"/>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IN" sz="5400" b="1" spc="50" dirty="0">
                <a:ln w="11430"/>
                <a:solidFill>
                  <a:srgbClr val="002060"/>
                </a:solidFill>
                <a:effectLst>
                  <a:outerShdw blurRad="76200" dist="50800" dir="5400000" algn="tl" rotWithShape="0">
                    <a:srgbClr val="000000">
                      <a:alpha val="65000"/>
                    </a:srgbClr>
                  </a:outerShdw>
                </a:effectLst>
                <a:latin typeface="Times New Roman" panose="02020603050405020304" pitchFamily="18" charset="0"/>
                <a:cs typeface="Times New Roman" panose="02020603050405020304" pitchFamily="18" charset="0"/>
              </a:rPr>
              <a:t>THANK YOU</a:t>
            </a:r>
          </a:p>
        </p:txBody>
      </p:sp>
      <p:pic>
        <p:nvPicPr>
          <p:cNvPr id="6" name="Picture 3" descr="C:\Users\Sharad\Desktop\download veltech.png"/>
          <p:cNvPicPr>
            <a:picLocks noChangeAspect="1" noChangeArrowheads="1"/>
          </p:cNvPicPr>
          <p:nvPr/>
        </p:nvPicPr>
        <p:blipFill>
          <a:blip r:embed="rId2"/>
          <a:srcRect/>
          <a:stretch>
            <a:fillRect/>
          </a:stretch>
        </p:blipFill>
        <p:spPr bwMode="auto">
          <a:xfrm>
            <a:off x="11668264" y="6982691"/>
            <a:ext cx="4295554" cy="1438275"/>
          </a:xfrm>
          <a:prstGeom prst="rect">
            <a:avLst/>
          </a:prstGeom>
          <a:noFill/>
        </p:spPr>
      </p:pic>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33</a:t>
            </a:fld>
            <a:endParaRPr lang="en-US"/>
          </a:p>
        </p:txBody>
      </p:sp>
      <p:sp>
        <p:nvSpPr>
          <p:cNvPr id="11" name="Date Placeholder 10"/>
          <p:cNvSpPr>
            <a:spLocks noGrp="1"/>
          </p:cNvSpPr>
          <p:nvPr>
            <p:ph type="dt" sz="half" idx="10"/>
          </p:nvPr>
        </p:nvSpPr>
        <p:spPr/>
        <p:txBody>
          <a:bodyPr/>
          <a:lstStyle/>
          <a:p>
            <a:fld id="{FC19F4A3-E32D-4520-B9BC-6787D8D72445}" type="datetime4">
              <a:rPr lang="en-US" smtClean="0"/>
              <a:t>May 3, 2024</a:t>
            </a:fld>
            <a:endParaRPr lang="en-US"/>
          </a:p>
        </p:txBody>
      </p:sp>
      <p:pic>
        <p:nvPicPr>
          <p:cNvPr id="12" name="Picture 2" descr="C:\Users\Sharad\Desktop\Logo-Final-A veltech.png"/>
          <p:cNvPicPr>
            <a:picLocks noChangeAspect="1" noChangeArrowheads="1"/>
          </p:cNvPicPr>
          <p:nvPr/>
        </p:nvPicPr>
        <p:blipFill>
          <a:blip r:embed="rId3"/>
          <a:srcRect/>
          <a:stretch>
            <a:fillRect/>
          </a:stretch>
        </p:blipFill>
        <p:spPr bwMode="auto">
          <a:xfrm>
            <a:off x="16449323" y="7193392"/>
            <a:ext cx="1160907" cy="1223246"/>
          </a:xfrm>
          <a:prstGeom prst="rect">
            <a:avLst/>
          </a:prstGeom>
          <a:noFill/>
        </p:spPr>
      </p:pic>
      <p:sp>
        <p:nvSpPr>
          <p:cNvPr id="8"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sp>
        <p:nvSpPr>
          <p:cNvPr id="5" name="Rectangle 4"/>
          <p:cNvSpPr/>
          <p:nvPr/>
        </p:nvSpPr>
        <p:spPr>
          <a:xfrm>
            <a:off x="806898" y="451550"/>
            <a:ext cx="16940775" cy="2485745"/>
          </a:xfrm>
          <a:prstGeom prst="rect">
            <a:avLst/>
          </a:prstGeom>
        </p:spPr>
        <p:txBody>
          <a:bodyPr wrap="square">
            <a:spAutoFit/>
          </a:bodyPr>
          <a:lstStyle/>
          <a:p>
            <a:pPr lvl="1" algn="ctr">
              <a:lnSpc>
                <a:spcPct val="150000"/>
              </a:lnSpc>
            </a:pPr>
            <a:r>
              <a:rPr lang="en-IN" sz="3600" b="1" dirty="0">
                <a:latin typeface="Times New Roman" panose="02020603050405020304" pitchFamily="18" charset="0"/>
                <a:cs typeface="Times New Roman" panose="02020603050405020304" pitchFamily="18" charset="0"/>
              </a:rPr>
              <a:t>OBJECTIVES</a:t>
            </a:r>
          </a:p>
          <a:p>
            <a:pPr lvl="1" algn="ctr">
              <a:lnSpc>
                <a:spcPct val="150000"/>
              </a:lnSpc>
            </a:pPr>
            <a:endParaRPr lang="en-IN" sz="3600" b="1" dirty="0">
              <a:latin typeface="Times New Roman" panose="02020603050405020304" pitchFamily="18" charset="0"/>
              <a:cs typeface="Times New Roman" panose="02020603050405020304" pitchFamily="18" charset="0"/>
            </a:endParaRPr>
          </a:p>
          <a:p>
            <a:pPr lvl="1" algn="ctr">
              <a:lnSpc>
                <a:spcPct val="150000"/>
              </a:lnSpc>
            </a:pPr>
            <a:endParaRPr lang="en-IN" sz="3600" b="1" dirty="0">
              <a:latin typeface="Times New Roman" panose="02020603050405020304" pitchFamily="18" charset="0"/>
              <a:cs typeface="Times New Roman" panose="02020603050405020304" pitchFamily="18" charset="0"/>
            </a:endParaRPr>
          </a:p>
        </p:txBody>
      </p:sp>
      <p:sp>
        <p:nvSpPr>
          <p:cNvPr id="7" name="Rectangle 6"/>
          <p:cNvSpPr/>
          <p:nvPr/>
        </p:nvSpPr>
        <p:spPr>
          <a:xfrm>
            <a:off x="806898" y="1662546"/>
            <a:ext cx="16566702" cy="6304611"/>
          </a:xfrm>
          <a:prstGeom prst="rect">
            <a:avLst/>
          </a:prstGeom>
        </p:spPr>
        <p:txBody>
          <a:bodyPr wrap="square">
            <a:spAutoFit/>
          </a:bodyPr>
          <a:lstStyle/>
          <a:p>
            <a:pPr algn="just">
              <a:lnSpc>
                <a:spcPct val="150000"/>
              </a:lnSpc>
            </a:pPr>
            <a:r>
              <a:rPr lang="en-US" sz="2800" b="1" dirty="0">
                <a:latin typeface="Times New Roman" panose="02020603050405020304" pitchFamily="18" charset="0"/>
                <a:cs typeface="Times New Roman" panose="02020603050405020304" pitchFamily="18" charset="0"/>
              </a:rPr>
              <a:t>1.Aim of the project:</a:t>
            </a:r>
          </a:p>
          <a:p>
            <a:pPr algn="just">
              <a:lnSpc>
                <a:spcPct val="150000"/>
              </a:lnSpc>
            </a:pPr>
            <a:r>
              <a:rPr lang="en-US" sz="2400" dirty="0">
                <a:latin typeface="Times New Roman" panose="02020603050405020304" pitchFamily="18" charset="0"/>
                <a:cs typeface="Times New Roman" panose="02020603050405020304" pitchFamily="18" charset="0"/>
              </a:rPr>
              <a:t>	The aim of the water quality detection project employing an Arduino Uno and a turbidity sensor is to develop a cost-effective and a system for monitoring and assessing water quality. By measuring turbidity levels, this project seeks to detect suspended particles, sediments, or pollutants in water, contributing to environmental conservation efforts by identifying potential pollution sources or changes in water quality. </a:t>
            </a:r>
          </a:p>
          <a:p>
            <a:pPr algn="just">
              <a:lnSpc>
                <a:spcPct val="150000"/>
              </a:lnSpc>
            </a:pPr>
            <a:r>
              <a:rPr lang="en-US" sz="2800" b="1" dirty="0">
                <a:latin typeface="Times New Roman" panose="02020603050405020304" pitchFamily="18" charset="0"/>
                <a:cs typeface="Times New Roman" panose="02020603050405020304" pitchFamily="18" charset="0"/>
              </a:rPr>
              <a:t>2.</a:t>
            </a:r>
            <a:r>
              <a:rPr lang="en-IN" sz="2800" b="1" dirty="0">
                <a:latin typeface="Times New Roman" panose="02020603050405020304" pitchFamily="18" charset="0"/>
                <a:cs typeface="Times New Roman" panose="02020603050405020304" pitchFamily="18" charset="0"/>
              </a:rPr>
              <a:t>Scope of the project:</a:t>
            </a:r>
          </a:p>
          <a:p>
            <a:pPr algn="just">
              <a:lnSpc>
                <a:spcPct val="150000"/>
              </a:lnSpc>
            </a:pPr>
            <a:r>
              <a:rPr lang="en-US" sz="2400" dirty="0">
                <a:latin typeface="Times New Roman" panose="02020603050405020304" pitchFamily="18" charset="0"/>
                <a:cs typeface="Times New Roman" panose="02020603050405020304" pitchFamily="18" charset="0"/>
              </a:rPr>
              <a:t>	An IoT-based water quality detection system utilizing an Arduino Uno and a turbidity sensor presents a scope including technical, environmental, and societal dimensions. The project involves integrating turbidity sensors with the Arduino Uno to enable real-time measurement of water turbidity levels. Environmental scope includes deploying the system across diverse water bodies to monitor changes in quality, assess environmental impacts, and detect pollution events promptly. Societal, the project contributes to public health by ensuring access to safe drinking water and engages communities in water resource management.</a:t>
            </a:r>
            <a:endParaRPr lang="en-IN" sz="2400" dirty="0">
              <a:latin typeface="Times New Roman" panose="02020603050405020304" pitchFamily="18" charset="0"/>
              <a:cs typeface="Times New Roman" panose="02020603050405020304" pitchFamily="18" charset="0"/>
            </a:endParaRPr>
          </a:p>
        </p:txBody>
      </p:sp>
      <p:sp>
        <p:nvSpPr>
          <p:cNvPr id="8"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2711184-5411-3898-3294-E628388B5033}"/>
              </a:ext>
            </a:extLst>
          </p:cNvPr>
          <p:cNvSpPr txBox="1"/>
          <p:nvPr/>
        </p:nvSpPr>
        <p:spPr>
          <a:xfrm>
            <a:off x="4572000" y="1688379"/>
            <a:ext cx="9144000" cy="646331"/>
          </a:xfrm>
          <a:prstGeom prst="rect">
            <a:avLst/>
          </a:prstGeom>
          <a:noFill/>
        </p:spPr>
        <p:txBody>
          <a:bodyPr wrap="square">
            <a:spAutoFit/>
          </a:bodyPr>
          <a:lstStyle/>
          <a:p>
            <a:r>
              <a:rPr lang="en-US" sz="3600" b="1" dirty="0">
                <a:latin typeface="Times New Roman" panose="02020603050405020304" pitchFamily="18" charset="0"/>
                <a:cs typeface="Times New Roman" panose="02020603050405020304" pitchFamily="18" charset="0"/>
              </a:rPr>
              <a:t>                     GANTT CHART</a:t>
            </a:r>
            <a:endParaRPr lang="en-IN" sz="3600" dirty="0"/>
          </a:p>
        </p:txBody>
      </p:sp>
      <p:sp>
        <p:nvSpPr>
          <p:cNvPr id="9" name="TextBox 8">
            <a:extLst>
              <a:ext uri="{FF2B5EF4-FFF2-40B4-BE49-F238E27FC236}">
                <a16:creationId xmlns:a16="http://schemas.microsoft.com/office/drawing/2014/main" id="{8F84DC5D-FBD9-3970-0FD1-958B46290479}"/>
              </a:ext>
            </a:extLst>
          </p:cNvPr>
          <p:cNvSpPr txBox="1"/>
          <p:nvPr/>
        </p:nvSpPr>
        <p:spPr>
          <a:xfrm>
            <a:off x="5456903" y="685489"/>
            <a:ext cx="9144000" cy="646331"/>
          </a:xfrm>
          <a:prstGeom prst="rect">
            <a:avLst/>
          </a:prstGeom>
          <a:noFill/>
        </p:spPr>
        <p:txBody>
          <a:bodyPr wrap="square">
            <a:spAutoFit/>
          </a:bodyPr>
          <a:lstStyle/>
          <a:p>
            <a:r>
              <a:rPr lang="en-IN" sz="3600" b="1" dirty="0">
                <a:latin typeface="Times New Roman" pitchFamily="18" charset="0"/>
                <a:cs typeface="Times New Roman" pitchFamily="18" charset="0"/>
              </a:rPr>
              <a:t>TIMELINE OF THE PROJECT</a:t>
            </a:r>
            <a:endParaRPr lang="en-IN" sz="3600" dirty="0"/>
          </a:p>
        </p:txBody>
      </p:sp>
      <p:graphicFrame>
        <p:nvGraphicFramePr>
          <p:cNvPr id="10" name="Table 9">
            <a:extLst>
              <a:ext uri="{FF2B5EF4-FFF2-40B4-BE49-F238E27FC236}">
                <a16:creationId xmlns:a16="http://schemas.microsoft.com/office/drawing/2014/main" id="{C83465D1-8C33-1572-6898-E2054933E249}"/>
              </a:ext>
            </a:extLst>
          </p:cNvPr>
          <p:cNvGraphicFramePr>
            <a:graphicFrameLocks noGrp="1"/>
          </p:cNvGraphicFramePr>
          <p:nvPr>
            <p:extLst>
              <p:ext uri="{D42A27DB-BD31-4B8C-83A1-F6EECF244321}">
                <p14:modId xmlns:p14="http://schemas.microsoft.com/office/powerpoint/2010/main" val="1945088670"/>
              </p:ext>
            </p:extLst>
          </p:nvPr>
        </p:nvGraphicFramePr>
        <p:xfrm>
          <a:off x="1793721" y="3394937"/>
          <a:ext cx="15314391" cy="4602887"/>
        </p:xfrm>
        <a:graphic>
          <a:graphicData uri="http://schemas.openxmlformats.org/drawingml/2006/table">
            <a:tbl>
              <a:tblPr firstRow="1" bandRow="1">
                <a:tableStyleId>{16D9F66E-5EB9-4882-86FB-DCBF35E3C3E4}</a:tableStyleId>
              </a:tblPr>
              <a:tblGrid>
                <a:gridCol w="7394391">
                  <a:extLst>
                    <a:ext uri="{9D8B030D-6E8A-4147-A177-3AD203B41FA5}">
                      <a16:colId xmlns:a16="http://schemas.microsoft.com/office/drawing/2014/main" val="706611422"/>
                    </a:ext>
                  </a:extLst>
                </a:gridCol>
                <a:gridCol w="1980000">
                  <a:extLst>
                    <a:ext uri="{9D8B030D-6E8A-4147-A177-3AD203B41FA5}">
                      <a16:colId xmlns:a16="http://schemas.microsoft.com/office/drawing/2014/main" val="2087793026"/>
                    </a:ext>
                  </a:extLst>
                </a:gridCol>
                <a:gridCol w="1980000">
                  <a:extLst>
                    <a:ext uri="{9D8B030D-6E8A-4147-A177-3AD203B41FA5}">
                      <a16:colId xmlns:a16="http://schemas.microsoft.com/office/drawing/2014/main" val="3800244018"/>
                    </a:ext>
                  </a:extLst>
                </a:gridCol>
                <a:gridCol w="1980000">
                  <a:extLst>
                    <a:ext uri="{9D8B030D-6E8A-4147-A177-3AD203B41FA5}">
                      <a16:colId xmlns:a16="http://schemas.microsoft.com/office/drawing/2014/main" val="1435027420"/>
                    </a:ext>
                  </a:extLst>
                </a:gridCol>
                <a:gridCol w="1980000">
                  <a:extLst>
                    <a:ext uri="{9D8B030D-6E8A-4147-A177-3AD203B41FA5}">
                      <a16:colId xmlns:a16="http://schemas.microsoft.com/office/drawing/2014/main" val="2365350464"/>
                    </a:ext>
                  </a:extLst>
                </a:gridCol>
              </a:tblGrid>
              <a:tr h="545714">
                <a:tc rowSpan="2">
                  <a:txBody>
                    <a:bodyPr/>
                    <a:lstStyle/>
                    <a:p>
                      <a:pPr algn="ctr"/>
                      <a:r>
                        <a:rPr lang="en-US" dirty="0">
                          <a:ln>
                            <a:solidFill>
                              <a:schemeClr val="bg1"/>
                            </a:solidFill>
                          </a:ln>
                          <a:solidFill>
                            <a:schemeClr val="bg1"/>
                          </a:solidFill>
                          <a:effectLst/>
                        </a:rPr>
                        <a:t>SMART WATER QUALITY MONITORING                  USING IOT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002060"/>
                    </a:solidFill>
                  </a:tcPr>
                </a:tc>
                <a:tc gridSpan="4">
                  <a:txBody>
                    <a:bodyPr/>
                    <a:lstStyle/>
                    <a:p>
                      <a:r>
                        <a:rPr lang="en-US">
                          <a:ln>
                            <a:solidFill>
                              <a:schemeClr val="bg1"/>
                            </a:solidFill>
                          </a:ln>
                          <a:solidFill>
                            <a:schemeClr val="bg1"/>
                          </a:solidFill>
                          <a:effectLst>
                            <a:outerShdw blurRad="50800" dist="38100" dir="2700000" algn="tl" rotWithShape="0">
                              <a:prstClr val="black">
                                <a:alpha val="40000"/>
                              </a:prstClr>
                            </a:outerShdw>
                          </a:effectLst>
                        </a:rPr>
                        <a:t>                                         2024</a:t>
                      </a:r>
                      <a:endParaRPr lang="en-IN" dirty="0">
                        <a:ln>
                          <a:solidFill>
                            <a:schemeClr val="bg1"/>
                          </a:solidFill>
                        </a:ln>
                        <a:solidFill>
                          <a:schemeClr val="bg1"/>
                        </a:solidFill>
                        <a:effectLst>
                          <a:outerShdw blurRad="50800" dist="38100" dir="2700000" algn="tl" rotWithShape="0">
                            <a:prstClr val="black">
                              <a:alpha val="40000"/>
                            </a:prstClr>
                          </a:outerShdw>
                        </a:effectLst>
                      </a:endParaRPr>
                    </a:p>
                  </a:txBody>
                  <a:tcPr>
                    <a:lnL w="12700" cap="flat" cmpd="sng" algn="ctr">
                      <a:no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hMerge="1">
                  <a:txBody>
                    <a:bodyPr/>
                    <a:lstStyle/>
                    <a:p>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hMerge="1">
                  <a:txBody>
                    <a:bodyPr/>
                    <a:lstStyle/>
                    <a:p>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hMerge="1">
                  <a:txBody>
                    <a:bodyPr/>
                    <a:lstStyle/>
                    <a:p>
                      <a:endParaRPr lang="en-IN"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extLst>
                  <a:ext uri="{0D108BD9-81ED-4DB2-BD59-A6C34878D82A}">
                    <a16:rowId xmlns:a16="http://schemas.microsoft.com/office/drawing/2014/main" val="1608082491"/>
                  </a:ext>
                </a:extLst>
              </a:tr>
              <a:tr h="558078">
                <a:tc vMerge="1">
                  <a:txBody>
                    <a:bodyPr/>
                    <a:lstStyle/>
                    <a:p>
                      <a:endParaRPr dirty="0"/>
                    </a:p>
                  </a:txBody>
                  <a:tcPr/>
                </a:tc>
                <a:tc>
                  <a:txBody>
                    <a:bodyPr/>
                    <a:lstStyle/>
                    <a:p>
                      <a:pPr algn="just"/>
                      <a:r>
                        <a:rPr lang="en-US"/>
                        <a:t>       </a:t>
                      </a:r>
                      <a:r>
                        <a:rPr lang="en-US">
                          <a:ln>
                            <a:solidFill>
                              <a:schemeClr val="bg1"/>
                            </a:solidFill>
                          </a:ln>
                          <a:solidFill>
                            <a:schemeClr val="bg1"/>
                          </a:solidFill>
                          <a:effectLst>
                            <a:outerShdw blurRad="50800" dist="38100" dir="2700000" algn="tl" rotWithShape="0">
                              <a:prstClr val="black">
                                <a:alpha val="40000"/>
                              </a:prstClr>
                            </a:outerShdw>
                          </a:effectLst>
                        </a:rPr>
                        <a:t>FEB</a:t>
                      </a:r>
                      <a:endParaRPr lang="en-IN" dirty="0"/>
                    </a:p>
                  </a:txBody>
                  <a:tcPr>
                    <a:lnL w="12700" cap="flat" cmpd="sng" algn="ctr">
                      <a:noFill/>
                      <a:prstDash val="solid"/>
                      <a:round/>
                      <a:headEnd type="none" w="med" len="med"/>
                      <a:tailEnd type="none" w="med" len="med"/>
                    </a:lnL>
                    <a:lnT w="28575" cap="flat" cmpd="sng" algn="ctr">
                      <a:solidFill>
                        <a:schemeClr val="tx1"/>
                      </a:solidFill>
                      <a:prstDash val="solid"/>
                      <a:round/>
                      <a:headEnd type="none" w="med" len="med"/>
                      <a:tailEnd type="none" w="med" len="med"/>
                    </a:lnT>
                    <a:solidFill>
                      <a:srgbClr val="002060"/>
                    </a:solidFill>
                  </a:tcPr>
                </a:tc>
                <a:tc>
                  <a:txBody>
                    <a:bodyPr/>
                    <a:lstStyle/>
                    <a:p>
                      <a:pPr algn="just"/>
                      <a:r>
                        <a:rPr lang="en-US"/>
                        <a:t>      </a:t>
                      </a:r>
                      <a:r>
                        <a:rPr lang="en-US">
                          <a:ln>
                            <a:solidFill>
                              <a:schemeClr val="bg1"/>
                            </a:solidFill>
                          </a:ln>
                          <a:solidFill>
                            <a:schemeClr val="bg1"/>
                          </a:solidFill>
                          <a:effectLst>
                            <a:outerShdw blurRad="50800" dist="38100" dir="2700000" algn="tl" rotWithShape="0">
                              <a:prstClr val="black">
                                <a:alpha val="40000"/>
                              </a:prstClr>
                            </a:outerShdw>
                          </a:effectLst>
                        </a:rPr>
                        <a:t>MAR</a:t>
                      </a:r>
                      <a:endParaRPr lang="en-IN" dirty="0"/>
                    </a:p>
                  </a:txBody>
                  <a:tcPr>
                    <a:lnT w="28575" cap="flat" cmpd="sng" algn="ctr">
                      <a:solidFill>
                        <a:schemeClr val="tx1"/>
                      </a:solidFill>
                      <a:prstDash val="solid"/>
                      <a:round/>
                      <a:headEnd type="none" w="med" len="med"/>
                      <a:tailEnd type="none" w="med" len="med"/>
                    </a:lnT>
                    <a:solidFill>
                      <a:srgbClr val="002060"/>
                    </a:solidFill>
                  </a:tcPr>
                </a:tc>
                <a:tc>
                  <a:txBody>
                    <a:bodyPr/>
                    <a:lstStyle/>
                    <a:p>
                      <a:pPr algn="just"/>
                      <a:r>
                        <a:rPr lang="en-US">
                          <a:ln>
                            <a:solidFill>
                              <a:schemeClr val="bg1"/>
                            </a:solidFill>
                          </a:ln>
                          <a:solidFill>
                            <a:schemeClr val="bg1"/>
                          </a:solidFill>
                          <a:effectLst>
                            <a:outerShdw blurRad="50800" dist="38100" dir="2700000" algn="tl" rotWithShape="0">
                              <a:prstClr val="black">
                                <a:alpha val="40000"/>
                              </a:prstClr>
                            </a:outerShdw>
                          </a:effectLst>
                        </a:rPr>
                        <a:t>      APR</a:t>
                      </a:r>
                      <a:endParaRPr lang="en-IN" dirty="0">
                        <a:ln>
                          <a:solidFill>
                            <a:schemeClr val="bg1"/>
                          </a:solidFill>
                        </a:ln>
                        <a:solidFill>
                          <a:schemeClr val="bg1"/>
                        </a:solidFill>
                        <a:effectLst>
                          <a:outerShdw blurRad="50800" dist="38100" dir="2700000" algn="tl" rotWithShape="0">
                            <a:prstClr val="black">
                              <a:alpha val="40000"/>
                            </a:prstClr>
                          </a:outerShdw>
                        </a:effectLst>
                      </a:endParaRPr>
                    </a:p>
                  </a:txBody>
                  <a:tcPr>
                    <a:lnT w="28575" cap="flat" cmpd="sng" algn="ctr">
                      <a:solidFill>
                        <a:schemeClr val="tx1"/>
                      </a:solidFill>
                      <a:prstDash val="solid"/>
                      <a:round/>
                      <a:headEnd type="none" w="med" len="med"/>
                      <a:tailEnd type="none" w="med" len="med"/>
                    </a:lnT>
                    <a:solidFill>
                      <a:srgbClr val="002060"/>
                    </a:solidFill>
                  </a:tcPr>
                </a:tc>
                <a:tc>
                  <a:txBody>
                    <a:bodyPr/>
                    <a:lstStyle/>
                    <a:p>
                      <a:pPr algn="just"/>
                      <a:r>
                        <a:rPr lang="en-US"/>
                        <a:t>     </a:t>
                      </a:r>
                      <a:r>
                        <a:rPr lang="en-US">
                          <a:ln>
                            <a:solidFill>
                              <a:schemeClr val="bg1"/>
                            </a:solidFill>
                          </a:ln>
                          <a:solidFill>
                            <a:schemeClr val="bg1"/>
                          </a:solidFill>
                          <a:effectLst>
                            <a:outerShdw blurRad="50800" dist="38100" dir="2700000" algn="tl" rotWithShape="0">
                              <a:prstClr val="black">
                                <a:alpha val="40000"/>
                              </a:prstClr>
                            </a:outerShdw>
                          </a:effectLst>
                        </a:rPr>
                        <a:t>MAY</a:t>
                      </a:r>
                      <a:endParaRPr lang="en-IN" dirty="0"/>
                    </a:p>
                  </a:txBody>
                  <a:tcPr>
                    <a:lnT w="28575" cap="flat" cmpd="sng" algn="ctr">
                      <a:solidFill>
                        <a:schemeClr val="tx1"/>
                      </a:solidFill>
                      <a:prstDash val="solid"/>
                      <a:round/>
                      <a:headEnd type="none" w="med" len="med"/>
                      <a:tailEnd type="none" w="med" len="med"/>
                    </a:lnT>
                    <a:solidFill>
                      <a:srgbClr val="002060"/>
                    </a:solidFill>
                  </a:tcPr>
                </a:tc>
                <a:extLst>
                  <a:ext uri="{0D108BD9-81ED-4DB2-BD59-A6C34878D82A}">
                    <a16:rowId xmlns:a16="http://schemas.microsoft.com/office/drawing/2014/main" val="2886811018"/>
                  </a:ext>
                </a:extLst>
              </a:tr>
              <a:tr h="699819">
                <a:tc>
                  <a:txBody>
                    <a:bodyPr/>
                    <a:lstStyle/>
                    <a:p>
                      <a:r>
                        <a:rPr lang="en-US" dirty="0"/>
                        <a:t> Planning</a:t>
                      </a:r>
                      <a:endParaRPr lang="en-IN" dirty="0"/>
                    </a:p>
                  </a:txBody>
                  <a:tcPr>
                    <a:lnT w="12700" cap="flat" cmpd="sng" algn="ctr">
                      <a:noFill/>
                      <a:prstDash val="solid"/>
                      <a:round/>
                      <a:headEnd type="none" w="med" len="med"/>
                      <a:tailEnd type="none" w="med" len="med"/>
                    </a:lnT>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a:p>
                  </a:txBody>
                  <a:tcPr/>
                </a:tc>
                <a:extLst>
                  <a:ext uri="{0D108BD9-81ED-4DB2-BD59-A6C34878D82A}">
                    <a16:rowId xmlns:a16="http://schemas.microsoft.com/office/drawing/2014/main" val="3114083371"/>
                  </a:ext>
                </a:extLst>
              </a:tr>
              <a:tr h="699819">
                <a:tc>
                  <a:txBody>
                    <a:bodyPr/>
                    <a:lstStyle/>
                    <a:p>
                      <a:r>
                        <a:rPr lang="en-US" dirty="0"/>
                        <a:t> Research</a:t>
                      </a: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2362881332"/>
                  </a:ext>
                </a:extLst>
              </a:tr>
              <a:tr h="699819">
                <a:tc>
                  <a:txBody>
                    <a:bodyPr/>
                    <a:lstStyle/>
                    <a:p>
                      <a:r>
                        <a:rPr lang="en-US"/>
                        <a:t> Design</a:t>
                      </a: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3056196386"/>
                  </a:ext>
                </a:extLst>
              </a:tr>
              <a:tr h="699819">
                <a:tc>
                  <a:txBody>
                    <a:bodyPr/>
                    <a:lstStyle/>
                    <a:p>
                      <a:r>
                        <a:rPr lang="en-US"/>
                        <a:t> Implementation</a:t>
                      </a: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4178298427"/>
                  </a:ext>
                </a:extLst>
              </a:tr>
              <a:tr h="699819">
                <a:tc>
                  <a:txBody>
                    <a:bodyPr/>
                    <a:lstStyle/>
                    <a:p>
                      <a:r>
                        <a:rPr lang="en-US"/>
                        <a:t> Follow up</a:t>
                      </a:r>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tc>
                  <a:txBody>
                    <a:bodyPr/>
                    <a:lstStyle/>
                    <a:p>
                      <a:endParaRPr lang="en-IN" dirty="0"/>
                    </a:p>
                  </a:txBody>
                  <a:tcPr/>
                </a:tc>
                <a:extLst>
                  <a:ext uri="{0D108BD9-81ED-4DB2-BD59-A6C34878D82A}">
                    <a16:rowId xmlns:a16="http://schemas.microsoft.com/office/drawing/2014/main" val="4129497736"/>
                  </a:ext>
                </a:extLst>
              </a:tr>
            </a:tbl>
          </a:graphicData>
        </a:graphic>
      </p:graphicFrame>
      <p:sp>
        <p:nvSpPr>
          <p:cNvPr id="13" name="Flowchart: Terminator 12">
            <a:extLst>
              <a:ext uri="{FF2B5EF4-FFF2-40B4-BE49-F238E27FC236}">
                <a16:creationId xmlns:a16="http://schemas.microsoft.com/office/drawing/2014/main" id="{CAE7D060-4DA0-2F40-6721-0C3742EFB1CD}"/>
              </a:ext>
            </a:extLst>
          </p:cNvPr>
          <p:cNvSpPr/>
          <p:nvPr/>
        </p:nvSpPr>
        <p:spPr>
          <a:xfrm>
            <a:off x="9450917" y="4675238"/>
            <a:ext cx="2477728" cy="383457"/>
          </a:xfrm>
          <a:prstGeom prst="flowChartTerminator">
            <a:avLst/>
          </a:prstGeom>
          <a:solidFill>
            <a:srgbClr val="0070C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
        <p:nvSpPr>
          <p:cNvPr id="14" name="Flowchart: Terminator 13">
            <a:extLst>
              <a:ext uri="{FF2B5EF4-FFF2-40B4-BE49-F238E27FC236}">
                <a16:creationId xmlns:a16="http://schemas.microsoft.com/office/drawing/2014/main" id="{A8B8D8A4-E45A-7D35-34EF-D6B70C411178}"/>
              </a:ext>
            </a:extLst>
          </p:cNvPr>
          <p:cNvSpPr/>
          <p:nvPr/>
        </p:nvSpPr>
        <p:spPr>
          <a:xfrm>
            <a:off x="10530347" y="5350263"/>
            <a:ext cx="2205559" cy="383458"/>
          </a:xfrm>
          <a:prstGeom prst="flowChartTerminator">
            <a:avLst/>
          </a:prstGeom>
          <a:solidFill>
            <a:srgbClr val="0070C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Flowchart: Terminator 14">
            <a:extLst>
              <a:ext uri="{FF2B5EF4-FFF2-40B4-BE49-F238E27FC236}">
                <a16:creationId xmlns:a16="http://schemas.microsoft.com/office/drawing/2014/main" id="{DA6FCD4E-FC70-DC29-05B4-FFB949BE882B}"/>
              </a:ext>
            </a:extLst>
          </p:cNvPr>
          <p:cNvSpPr/>
          <p:nvPr/>
        </p:nvSpPr>
        <p:spPr>
          <a:xfrm>
            <a:off x="11670671" y="6118201"/>
            <a:ext cx="2205559" cy="383458"/>
          </a:xfrm>
          <a:prstGeom prst="flowChartTerminator">
            <a:avLst/>
          </a:prstGeom>
          <a:solidFill>
            <a:srgbClr val="0070C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Flowchart: Terminator 15">
            <a:extLst>
              <a:ext uri="{FF2B5EF4-FFF2-40B4-BE49-F238E27FC236}">
                <a16:creationId xmlns:a16="http://schemas.microsoft.com/office/drawing/2014/main" id="{9A523CFC-8C6E-53D9-1187-A4EB2BE2D436}"/>
              </a:ext>
            </a:extLst>
          </p:cNvPr>
          <p:cNvSpPr/>
          <p:nvPr/>
        </p:nvSpPr>
        <p:spPr>
          <a:xfrm>
            <a:off x="12394753" y="6819324"/>
            <a:ext cx="2962953" cy="401503"/>
          </a:xfrm>
          <a:prstGeom prst="flowChartTerminator">
            <a:avLst/>
          </a:prstGeom>
          <a:solidFill>
            <a:srgbClr val="0070C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n>
                <a:solidFill>
                  <a:srgbClr val="002060"/>
                </a:solidFill>
              </a:ln>
              <a:solidFill>
                <a:srgbClr val="0070C0"/>
              </a:solidFill>
            </a:endParaRPr>
          </a:p>
        </p:txBody>
      </p:sp>
      <p:sp>
        <p:nvSpPr>
          <p:cNvPr id="17" name="Flowchart: Terminator 16">
            <a:extLst>
              <a:ext uri="{FF2B5EF4-FFF2-40B4-BE49-F238E27FC236}">
                <a16:creationId xmlns:a16="http://schemas.microsoft.com/office/drawing/2014/main" id="{4EA8B903-057C-E972-AB48-78C5C6814174}"/>
              </a:ext>
            </a:extLst>
          </p:cNvPr>
          <p:cNvSpPr/>
          <p:nvPr/>
        </p:nvSpPr>
        <p:spPr>
          <a:xfrm>
            <a:off x="15092244" y="7445960"/>
            <a:ext cx="1402035" cy="364071"/>
          </a:xfrm>
          <a:prstGeom prst="flowChartTerminator">
            <a:avLst/>
          </a:prstGeom>
          <a:solidFill>
            <a:srgbClr val="0070C0"/>
          </a:solidFill>
          <a:ln>
            <a:solidFill>
              <a:srgbClr val="00206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054236CE-F777-621B-E1A2-4BAF4EC50154}"/>
              </a:ext>
            </a:extLst>
          </p:cNvPr>
          <p:cNvSpPr txBox="1"/>
          <p:nvPr/>
        </p:nvSpPr>
        <p:spPr>
          <a:xfrm>
            <a:off x="4395019" y="9813481"/>
            <a:ext cx="9144000" cy="300082"/>
          </a:xfrm>
          <a:prstGeom prst="rect">
            <a:avLst/>
          </a:prstGeom>
          <a:noFill/>
        </p:spPr>
        <p:txBody>
          <a:bodyPr wrap="square">
            <a:spAutoFit/>
          </a:bodyPr>
          <a:lstStyle/>
          <a:p>
            <a:r>
              <a:rPr lang="en-US" sz="1350" dirty="0">
                <a:solidFill>
                  <a:schemeClr val="bg1"/>
                </a:solidFill>
              </a:rPr>
              <a:t>                      DEPARTMENT OF INFORMATION TECHNOLOGY   / </a:t>
            </a:r>
            <a:r>
              <a:rPr lang="en-IN" sz="1350" dirty="0">
                <a:solidFill>
                  <a:schemeClr val="bg1"/>
                </a:solidFill>
              </a:rPr>
              <a:t>SMART QUALITY MONITORING USING IOT</a:t>
            </a:r>
          </a:p>
        </p:txBody>
      </p:sp>
      <p:sp>
        <p:nvSpPr>
          <p:cNvPr id="20" name="Date Placeholder 1">
            <a:extLst>
              <a:ext uri="{FF2B5EF4-FFF2-40B4-BE49-F238E27FC236}">
                <a16:creationId xmlns:a16="http://schemas.microsoft.com/office/drawing/2014/main" id="{91425E88-4E82-D7BC-5F19-B5A7186A55FB}"/>
              </a:ext>
            </a:extLst>
          </p:cNvPr>
          <p:cNvSpPr>
            <a:spLocks noGrp="1"/>
          </p:cNvSpPr>
          <p:nvPr>
            <p:ph type="dt" sz="half" idx="10"/>
          </p:nvPr>
        </p:nvSpPr>
        <p:spPr>
          <a:xfrm>
            <a:off x="1645921" y="9689678"/>
            <a:ext cx="3708407" cy="547688"/>
          </a:xfrm>
        </p:spPr>
        <p:txBody>
          <a:bodyPr/>
          <a:lstStyle/>
          <a:p>
            <a:fld id="{84B1D917-16EA-4D69-8845-9832B0C2F6AA}" type="datetime4">
              <a:rPr lang="en-US" smtClean="0"/>
              <a:t>May 3, 2024</a:t>
            </a:fld>
            <a:r>
              <a:rPr lang="en-US" dirty="0"/>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sp>
        <p:nvSpPr>
          <p:cNvPr id="5" name="Rectangle 4"/>
          <p:cNvSpPr/>
          <p:nvPr/>
        </p:nvSpPr>
        <p:spPr>
          <a:xfrm>
            <a:off x="257755" y="347641"/>
            <a:ext cx="17739300" cy="823752"/>
          </a:xfrm>
          <a:prstGeom prst="rect">
            <a:avLst/>
          </a:prstGeom>
        </p:spPr>
        <p:txBody>
          <a:bodyPr wrap="square">
            <a:spAutoFit/>
          </a:bodyPr>
          <a:lstStyle/>
          <a:p>
            <a:pPr lvl="1" algn="ctr">
              <a:lnSpc>
                <a:spcPct val="150000"/>
              </a:lnSpc>
            </a:pPr>
            <a:r>
              <a:rPr lang="en-IN" sz="3600" b="1" dirty="0">
                <a:latin typeface="Times New Roman" panose="02020603050405020304" pitchFamily="18" charset="0"/>
                <a:cs typeface="Times New Roman" panose="02020603050405020304" pitchFamily="18" charset="0"/>
              </a:rPr>
              <a:t>INTRODUCTION</a:t>
            </a:r>
          </a:p>
        </p:txBody>
      </p:sp>
      <p:sp>
        <p:nvSpPr>
          <p:cNvPr id="9" name="TextBox 8"/>
          <p:cNvSpPr txBox="1"/>
          <p:nvPr/>
        </p:nvSpPr>
        <p:spPr>
          <a:xfrm>
            <a:off x="986930" y="1369301"/>
            <a:ext cx="16227644" cy="7227941"/>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Freshwater is a world resource that is a gift of nature and important to farming, manufacturing, and the life of human beings on earth. Currently, drinking water facilities face new real-world problems . </a:t>
            </a:r>
          </a:p>
          <a:p>
            <a:pPr marL="285750" indent="-28575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Due to the limited drinking water resources, intensive money requirements, growing population, urban change in rural areas, and the excessive use of sea resources for salt extraction has significantly worsened the water quality available to people .</a:t>
            </a:r>
          </a:p>
          <a:p>
            <a:pPr marL="285750" indent="-28575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high use of chemicals in manufacturing, construction and other industries, fertilizers in farms and also directly leaving the polluted water from industries into nearby water bodies have made a huge contribution to the global water quality reduction, which has become an important problem.</a:t>
            </a:r>
          </a:p>
          <a:p>
            <a:pPr marL="285750" indent="-28575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Even due to containment water various water born are increasing day by day, due to which many human beings are losing their lives.</a:t>
            </a:r>
          </a:p>
          <a:p>
            <a:pPr marL="285750" indent="-28575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Traditionally, detection of water quality was manually performed where water samples were obtained and sent for examination to the laboratories which is time taking process, cost and human resources. Such techniques do not provide data in real-time. </a:t>
            </a:r>
          </a:p>
          <a:p>
            <a:pPr marL="285750" indent="-28575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proposed water quality monitoring system is consisting of a micro controller (Arduino UNO) and basic Turbidity Sensor. The system can detect the water quality using the turbidity sensor.</a:t>
            </a:r>
            <a:endParaRPr lang="en-IN" sz="2400" dirty="0">
              <a:latin typeface="Times New Roman" panose="02020603050405020304" pitchFamily="18" charset="0"/>
              <a:cs typeface="Times New Roman" panose="02020603050405020304" pitchFamily="18" charset="0"/>
            </a:endParaRPr>
          </a:p>
        </p:txBody>
      </p:sp>
      <p:sp>
        <p:nvSpPr>
          <p:cNvPr id="10"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
        <p:nvSpPr>
          <p:cNvPr id="5" name="Rectangle 4"/>
          <p:cNvSpPr/>
          <p:nvPr/>
        </p:nvSpPr>
        <p:spPr>
          <a:xfrm>
            <a:off x="553667" y="576241"/>
            <a:ext cx="16861497" cy="823752"/>
          </a:xfrm>
          <a:prstGeom prst="rect">
            <a:avLst/>
          </a:prstGeom>
        </p:spPr>
        <p:txBody>
          <a:bodyPr wrap="square">
            <a:spAutoFit/>
          </a:bodyPr>
          <a:lstStyle/>
          <a:p>
            <a:pPr lvl="1" algn="ctr">
              <a:lnSpc>
                <a:spcPct val="150000"/>
              </a:lnSpc>
            </a:pPr>
            <a:r>
              <a:rPr lang="en-IN" sz="3600" b="1" dirty="0">
                <a:latin typeface="Times New Roman" panose="02020603050405020304" pitchFamily="18" charset="0"/>
                <a:cs typeface="Times New Roman" panose="02020603050405020304" pitchFamily="18" charset="0"/>
              </a:rPr>
              <a:t>LITERATURE REVIEW</a:t>
            </a:r>
          </a:p>
        </p:txBody>
      </p:sp>
      <p:graphicFrame>
        <p:nvGraphicFramePr>
          <p:cNvPr id="11" name="Table 10"/>
          <p:cNvGraphicFramePr>
            <a:graphicFrameLocks noGrp="1"/>
          </p:cNvGraphicFramePr>
          <p:nvPr>
            <p:extLst>
              <p:ext uri="{D42A27DB-BD31-4B8C-83A1-F6EECF244321}">
                <p14:modId xmlns:p14="http://schemas.microsoft.com/office/powerpoint/2010/main" val="595088860"/>
              </p:ext>
            </p:extLst>
          </p:nvPr>
        </p:nvGraphicFramePr>
        <p:xfrm>
          <a:off x="811161" y="1453940"/>
          <a:ext cx="16604004" cy="6098960"/>
        </p:xfrm>
        <a:graphic>
          <a:graphicData uri="http://schemas.openxmlformats.org/drawingml/2006/table">
            <a:tbl>
              <a:tblPr firstRow="1" bandRow="1">
                <a:tableStyleId>{5C22544A-7EE6-4342-B048-85BDC9FD1C3A}</a:tableStyleId>
              </a:tblPr>
              <a:tblGrid>
                <a:gridCol w="2567764">
                  <a:extLst>
                    <a:ext uri="{9D8B030D-6E8A-4147-A177-3AD203B41FA5}">
                      <a16:colId xmlns:a16="http://schemas.microsoft.com/office/drawing/2014/main" val="20000"/>
                    </a:ext>
                  </a:extLst>
                </a:gridCol>
                <a:gridCol w="4678746">
                  <a:extLst>
                    <a:ext uri="{9D8B030D-6E8A-4147-A177-3AD203B41FA5}">
                      <a16:colId xmlns:a16="http://schemas.microsoft.com/office/drawing/2014/main" val="20001"/>
                    </a:ext>
                  </a:extLst>
                </a:gridCol>
                <a:gridCol w="3762657">
                  <a:extLst>
                    <a:ext uri="{9D8B030D-6E8A-4147-A177-3AD203B41FA5}">
                      <a16:colId xmlns:a16="http://schemas.microsoft.com/office/drawing/2014/main" val="20002"/>
                    </a:ext>
                  </a:extLst>
                </a:gridCol>
                <a:gridCol w="5594837">
                  <a:extLst>
                    <a:ext uri="{9D8B030D-6E8A-4147-A177-3AD203B41FA5}">
                      <a16:colId xmlns:a16="http://schemas.microsoft.com/office/drawing/2014/main" val="20003"/>
                    </a:ext>
                  </a:extLst>
                </a:gridCol>
              </a:tblGrid>
              <a:tr h="2258480">
                <a:tc>
                  <a:txBody>
                    <a:bodyPr/>
                    <a:lstStyle/>
                    <a:p>
                      <a:pPr algn="ctr"/>
                      <a:r>
                        <a:rPr lang="en-IN" sz="2400" dirty="0">
                          <a:latin typeface="Times New Roman" panose="02020603050405020304" pitchFamily="18" charset="0"/>
                          <a:cs typeface="Times New Roman" panose="02020603050405020304" pitchFamily="18" charset="0"/>
                        </a:rPr>
                        <a:t>Author’s Name</a:t>
                      </a:r>
                    </a:p>
                  </a:txBody>
                  <a:tcPr/>
                </a:tc>
                <a:tc>
                  <a:txBody>
                    <a:bodyPr/>
                    <a:lstStyle/>
                    <a:p>
                      <a:pPr algn="ctr"/>
                      <a:r>
                        <a:rPr lang="en-IN" sz="2400" dirty="0">
                          <a:latin typeface="Times New Roman" panose="02020603050405020304" pitchFamily="18" charset="0"/>
                          <a:cs typeface="Times New Roman" panose="02020603050405020304" pitchFamily="18" charset="0"/>
                        </a:rPr>
                        <a:t>Paper name and</a:t>
                      </a:r>
                      <a:r>
                        <a:rPr lang="en-IN" sz="2400" baseline="0" dirty="0">
                          <a:latin typeface="Times New Roman" panose="02020603050405020304" pitchFamily="18" charset="0"/>
                          <a:cs typeface="Times New Roman" panose="02020603050405020304" pitchFamily="18" charset="0"/>
                        </a:rPr>
                        <a:t> publication details</a:t>
                      </a:r>
                      <a:endParaRPr lang="en-IN" sz="2400" dirty="0">
                        <a:latin typeface="Times New Roman" panose="02020603050405020304" pitchFamily="18" charset="0"/>
                        <a:cs typeface="Times New Roman" panose="02020603050405020304" pitchFamily="18" charset="0"/>
                      </a:endParaRPr>
                    </a:p>
                  </a:txBody>
                  <a:tcPr/>
                </a:tc>
                <a:tc>
                  <a:txBody>
                    <a:bodyPr/>
                    <a:lstStyle/>
                    <a:p>
                      <a:pPr algn="ctr"/>
                      <a:r>
                        <a:rPr lang="en-IN" sz="2400" dirty="0">
                          <a:latin typeface="Times New Roman" panose="02020603050405020304" pitchFamily="18" charset="0"/>
                          <a:cs typeface="Times New Roman" panose="02020603050405020304" pitchFamily="18" charset="0"/>
                        </a:rPr>
                        <a:t>Year </a:t>
                      </a:r>
                      <a:r>
                        <a:rPr lang="en-IN" sz="2400" baseline="0" dirty="0">
                          <a:latin typeface="Times New Roman" panose="02020603050405020304" pitchFamily="18" charset="0"/>
                          <a:cs typeface="Times New Roman" panose="02020603050405020304" pitchFamily="18" charset="0"/>
                        </a:rPr>
                        <a:t> of publication</a:t>
                      </a:r>
                      <a:endParaRPr lang="en-IN" sz="2400" dirty="0">
                        <a:latin typeface="Times New Roman" panose="02020603050405020304" pitchFamily="18" charset="0"/>
                        <a:cs typeface="Times New Roman" panose="02020603050405020304" pitchFamily="18" charset="0"/>
                      </a:endParaRPr>
                    </a:p>
                  </a:txBody>
                  <a:tcPr/>
                </a:tc>
                <a:tc>
                  <a:txBody>
                    <a:bodyPr/>
                    <a:lstStyle/>
                    <a:p>
                      <a:pPr algn="ctr"/>
                      <a:r>
                        <a:rPr lang="en-IN" sz="2400" dirty="0">
                          <a:latin typeface="Times New Roman" panose="02020603050405020304" pitchFamily="18" charset="0"/>
                          <a:cs typeface="Times New Roman" panose="02020603050405020304" pitchFamily="18" charset="0"/>
                        </a:rPr>
                        <a:t>Main content of the paper</a:t>
                      </a:r>
                    </a:p>
                  </a:txBody>
                  <a:tcPr/>
                </a:tc>
                <a:extLst>
                  <a:ext uri="{0D108BD9-81ED-4DB2-BD59-A6C34878D82A}">
                    <a16:rowId xmlns:a16="http://schemas.microsoft.com/office/drawing/2014/main" val="10000"/>
                  </a:ext>
                </a:extLst>
              </a:tr>
              <a:tr h="1064712">
                <a:tc>
                  <a:txBody>
                    <a:bodyPr/>
                    <a:lstStyle/>
                    <a:p>
                      <a:r>
                        <a:rPr lang="en-IN" sz="2400" dirty="0">
                          <a:latin typeface="Times New Roman" panose="02020603050405020304" pitchFamily="18" charset="0"/>
                          <a:cs typeface="Times New Roman" panose="02020603050405020304" pitchFamily="18" charset="0"/>
                        </a:rPr>
                        <a:t>Nikhil </a:t>
                      </a:r>
                      <a:r>
                        <a:rPr lang="en-IN" sz="2400" dirty="0" err="1">
                          <a:latin typeface="Times New Roman" panose="02020603050405020304" pitchFamily="18" charset="0"/>
                          <a:cs typeface="Times New Roman" panose="02020603050405020304" pitchFamily="18" charset="0"/>
                        </a:rPr>
                        <a:t>Kedia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abdul</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haq</a:t>
                      </a:r>
                      <a:r>
                        <a:rPr lang="en-US" sz="2400" dirty="0">
                          <a:latin typeface="Times New Roman" panose="02020603050405020304" pitchFamily="18" charset="0"/>
                          <a:cs typeface="Times New Roman" panose="02020603050405020304" pitchFamily="18" charset="0"/>
                        </a:rPr>
                        <a:t> </a:t>
                      </a:r>
                      <a:r>
                        <a:rPr lang="en-IN" sz="2400" dirty="0">
                          <a:latin typeface="Times New Roman" panose="02020603050405020304" pitchFamily="18" charset="0"/>
                          <a:cs typeface="Times New Roman" panose="02020603050405020304" pitchFamily="18" charset="0"/>
                        </a:rPr>
                        <a:t>and v. P. </a:t>
                      </a:r>
                      <a:r>
                        <a:rPr lang="en-IN" sz="2400" dirty="0" err="1">
                          <a:latin typeface="Times New Roman" panose="02020603050405020304" pitchFamily="18" charset="0"/>
                          <a:cs typeface="Times New Roman" panose="02020603050405020304" pitchFamily="18" charset="0"/>
                        </a:rPr>
                        <a:t>Harigovindan</a:t>
                      </a:r>
                      <a:endParaRPr lang="en-IN" sz="2400" dirty="0">
                        <a:latin typeface="Times New Roman" panose="02020603050405020304" pitchFamily="18" charset="0"/>
                        <a:cs typeface="Times New Roman" panose="02020603050405020304" pitchFamily="18" charset="0"/>
                      </a:endParaRPr>
                    </a:p>
                  </a:txBody>
                  <a:tcPr/>
                </a:tc>
                <a:tc>
                  <a:txBody>
                    <a:bodyPr/>
                    <a:lstStyle/>
                    <a:p>
                      <a:r>
                        <a:rPr lang="en-US" sz="2400" dirty="0">
                          <a:latin typeface="Times New Roman" panose="02020603050405020304" pitchFamily="18" charset="0"/>
                          <a:cs typeface="Times New Roman" panose="02020603050405020304" pitchFamily="18" charset="0"/>
                        </a:rPr>
                        <a:t>Water Quality Prediction for Smart Aquaculture Using Hybrid Deep Learning Models</a:t>
                      </a:r>
                      <a:endParaRPr lang="en-IN" sz="2400" dirty="0">
                        <a:latin typeface="Times New Roman" panose="02020603050405020304" pitchFamily="18" charset="0"/>
                        <a:cs typeface="Times New Roman" panose="02020603050405020304" pitchFamily="18" charset="0"/>
                      </a:endParaRPr>
                    </a:p>
                  </a:txBody>
                  <a:tcPr/>
                </a:tc>
                <a:tc>
                  <a:txBody>
                    <a:bodyPr/>
                    <a:lstStyle/>
                    <a:p>
                      <a:r>
                        <a:rPr lang="en-IN" sz="2400" dirty="0">
                          <a:latin typeface="Times New Roman" panose="02020603050405020304" pitchFamily="18" charset="0"/>
                          <a:cs typeface="Times New Roman" panose="02020603050405020304" pitchFamily="18" charset="0"/>
                        </a:rPr>
                        <a:t>2022</a:t>
                      </a:r>
                    </a:p>
                  </a:txBody>
                  <a:tcPr/>
                </a:tc>
                <a:tc>
                  <a:txBody>
                    <a:bodyPr/>
                    <a:lstStyle/>
                    <a:p>
                      <a:pPr algn="l"/>
                      <a:r>
                        <a:rPr lang="en-US" sz="2400" dirty="0">
                          <a:latin typeface="Times New Roman" panose="02020603050405020304" pitchFamily="18" charset="0"/>
                          <a:cs typeface="Times New Roman" panose="02020603050405020304" pitchFamily="18" charset="0"/>
                        </a:rPr>
                        <a:t>Water quality prediction (WQP) plays an essential role in water quality management for aquaculture to make aquaculture production profitable and sustainable.</a:t>
                      </a:r>
                      <a:endParaRPr lang="en-IN" sz="2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1064712">
                <a:tc>
                  <a:txBody>
                    <a:bodyPr/>
                    <a:lstStyle/>
                    <a:p>
                      <a:r>
                        <a:rPr lang="en-IN" sz="2400" dirty="0" err="1">
                          <a:latin typeface="Times New Roman" panose="02020603050405020304" pitchFamily="18" charset="0"/>
                          <a:cs typeface="Times New Roman" panose="02020603050405020304" pitchFamily="18" charset="0"/>
                        </a:rPr>
                        <a:t>Jayti</a:t>
                      </a:r>
                      <a:r>
                        <a:rPr lang="en-IN" sz="2400" dirty="0">
                          <a:latin typeface="Times New Roman" panose="02020603050405020304" pitchFamily="18" charset="0"/>
                          <a:cs typeface="Times New Roman" panose="02020603050405020304" pitchFamily="18" charset="0"/>
                        </a:rPr>
                        <a:t> Bhatt, Jignesh </a:t>
                      </a:r>
                      <a:r>
                        <a:rPr lang="en-IN" sz="2400" dirty="0" err="1">
                          <a:latin typeface="Times New Roman" panose="02020603050405020304" pitchFamily="18" charset="0"/>
                          <a:cs typeface="Times New Roman" panose="02020603050405020304" pitchFamily="18" charset="0"/>
                        </a:rPr>
                        <a:t>Patoliya</a:t>
                      </a:r>
                      <a:endParaRPr lang="en-IN" sz="2400" dirty="0">
                        <a:latin typeface="Times New Roman" panose="02020603050405020304" pitchFamily="18" charset="0"/>
                        <a:cs typeface="Times New Roman" panose="02020603050405020304" pitchFamily="18" charset="0"/>
                      </a:endParaRPr>
                    </a:p>
                  </a:txBody>
                  <a:tcPr/>
                </a:tc>
                <a:tc>
                  <a:txBody>
                    <a:bodyPr/>
                    <a:lstStyle/>
                    <a:p>
                      <a:r>
                        <a:rPr lang="en-US" sz="2400" dirty="0">
                          <a:latin typeface="Times New Roman" panose="02020603050405020304" pitchFamily="18" charset="0"/>
                          <a:cs typeface="Times New Roman" panose="02020603050405020304" pitchFamily="18" charset="0"/>
                        </a:rPr>
                        <a:t>A Complete Proposed Framework for Coastal Water Quality Monitoring System With Algae Predictive Model </a:t>
                      </a:r>
                      <a:endParaRPr lang="en-IN" sz="2400" dirty="0">
                        <a:latin typeface="Times New Roman" panose="02020603050405020304" pitchFamily="18" charset="0"/>
                        <a:cs typeface="Times New Roman" panose="02020603050405020304" pitchFamily="18" charset="0"/>
                      </a:endParaRPr>
                    </a:p>
                  </a:txBody>
                  <a:tcPr/>
                </a:tc>
                <a:tc>
                  <a:txBody>
                    <a:bodyPr/>
                    <a:lstStyle/>
                    <a:p>
                      <a:r>
                        <a:rPr lang="en-IN" sz="2400" dirty="0">
                          <a:latin typeface="Times New Roman" panose="02020603050405020304" pitchFamily="18" charset="0"/>
                          <a:cs typeface="Times New Roman" panose="02020603050405020304" pitchFamily="18" charset="0"/>
                        </a:rPr>
                        <a:t>2021</a:t>
                      </a:r>
                    </a:p>
                  </a:txBody>
                  <a:tcPr/>
                </a:tc>
                <a:tc>
                  <a:txBody>
                    <a:bodyPr/>
                    <a:lstStyle/>
                    <a:p>
                      <a:r>
                        <a:rPr lang="en-US" sz="2400" dirty="0">
                          <a:latin typeface="Times New Roman" panose="02020603050405020304" pitchFamily="18" charset="0"/>
                          <a:cs typeface="Times New Roman" panose="02020603050405020304" pitchFamily="18" charset="0"/>
                        </a:rPr>
                        <a:t>An end-to-end process to achieve a complete framework methodology for Harmful Algal Bloom  growth prediction is crucial for water management, especially in implementing robust predictive modelling of HAB to prevent water pollution.</a:t>
                      </a:r>
                      <a:endParaRPr lang="en-IN" sz="2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bl>
          </a:graphicData>
        </a:graphic>
      </p:graphicFrame>
      <p:sp>
        <p:nvSpPr>
          <p:cNvPr id="12"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437994581"/>
              </p:ext>
            </p:extLst>
          </p:nvPr>
        </p:nvGraphicFramePr>
        <p:xfrm>
          <a:off x="899651" y="855827"/>
          <a:ext cx="16249773" cy="7821898"/>
        </p:xfrm>
        <a:graphic>
          <a:graphicData uri="http://schemas.openxmlformats.org/drawingml/2006/table">
            <a:tbl>
              <a:tblPr firstRow="1" bandRow="1">
                <a:tableStyleId>{5C22544A-7EE6-4342-B048-85BDC9FD1C3A}</a:tableStyleId>
              </a:tblPr>
              <a:tblGrid>
                <a:gridCol w="4031103">
                  <a:extLst>
                    <a:ext uri="{9D8B030D-6E8A-4147-A177-3AD203B41FA5}">
                      <a16:colId xmlns:a16="http://schemas.microsoft.com/office/drawing/2014/main" val="20000"/>
                    </a:ext>
                  </a:extLst>
                </a:gridCol>
                <a:gridCol w="4072890">
                  <a:extLst>
                    <a:ext uri="{9D8B030D-6E8A-4147-A177-3AD203B41FA5}">
                      <a16:colId xmlns:a16="http://schemas.microsoft.com/office/drawing/2014/main" val="20001"/>
                    </a:ext>
                  </a:extLst>
                </a:gridCol>
                <a:gridCol w="2724694">
                  <a:extLst>
                    <a:ext uri="{9D8B030D-6E8A-4147-A177-3AD203B41FA5}">
                      <a16:colId xmlns:a16="http://schemas.microsoft.com/office/drawing/2014/main" val="20002"/>
                    </a:ext>
                  </a:extLst>
                </a:gridCol>
                <a:gridCol w="5421086">
                  <a:extLst>
                    <a:ext uri="{9D8B030D-6E8A-4147-A177-3AD203B41FA5}">
                      <a16:colId xmlns:a16="http://schemas.microsoft.com/office/drawing/2014/main" val="20003"/>
                    </a:ext>
                  </a:extLst>
                </a:gridCol>
              </a:tblGrid>
              <a:tr h="3761348">
                <a:tc>
                  <a:txBody>
                    <a:bodyPr/>
                    <a:lstStyle/>
                    <a:p>
                      <a:r>
                        <a:rPr lang="en-IN" sz="2400" b="0" dirty="0">
                          <a:solidFill>
                            <a:srgbClr val="002060"/>
                          </a:solidFill>
                          <a:latin typeface="Times New Roman" panose="02020603050405020304" pitchFamily="18" charset="0"/>
                          <a:cs typeface="Times New Roman" panose="02020603050405020304" pitchFamily="18" charset="0"/>
                        </a:rPr>
                        <a:t>Michal </a:t>
                      </a:r>
                      <a:r>
                        <a:rPr lang="en-IN" sz="2400" b="0" dirty="0" err="1">
                          <a:solidFill>
                            <a:srgbClr val="002060"/>
                          </a:solidFill>
                          <a:latin typeface="Times New Roman" panose="02020603050405020304" pitchFamily="18" charset="0"/>
                          <a:cs typeface="Times New Roman" panose="02020603050405020304" pitchFamily="18" charset="0"/>
                        </a:rPr>
                        <a:t>lom</a:t>
                      </a:r>
                      <a:r>
                        <a:rPr lang="en-IN" sz="2400" b="0" dirty="0">
                          <a:solidFill>
                            <a:srgbClr val="002060"/>
                          </a:solidFill>
                          <a:latin typeface="Times New Roman" panose="02020603050405020304" pitchFamily="18" charset="0"/>
                          <a:cs typeface="Times New Roman" panose="02020603050405020304" pitchFamily="18" charset="0"/>
                        </a:rPr>
                        <a:t>, </a:t>
                      </a:r>
                      <a:r>
                        <a:rPr lang="en-IN" sz="2400" b="0" dirty="0" err="1">
                          <a:solidFill>
                            <a:srgbClr val="002060"/>
                          </a:solidFill>
                          <a:latin typeface="Times New Roman" panose="02020603050405020304" pitchFamily="18" charset="0"/>
                          <a:cs typeface="Times New Roman" panose="02020603050405020304" pitchFamily="18" charset="0"/>
                        </a:rPr>
                        <a:t>ondrej</a:t>
                      </a:r>
                      <a:r>
                        <a:rPr lang="en-IN" sz="2400" b="0" dirty="0">
                          <a:solidFill>
                            <a:srgbClr val="002060"/>
                          </a:solidFill>
                          <a:latin typeface="Times New Roman" panose="02020603050405020304" pitchFamily="18" charset="0"/>
                          <a:cs typeface="Times New Roman" panose="02020603050405020304" pitchFamily="18" charset="0"/>
                        </a:rPr>
                        <a:t> </a:t>
                      </a:r>
                      <a:r>
                        <a:rPr lang="en-IN" sz="2400" b="0" dirty="0" err="1">
                          <a:solidFill>
                            <a:srgbClr val="002060"/>
                          </a:solidFill>
                          <a:latin typeface="Times New Roman" panose="02020603050405020304" pitchFamily="18" charset="0"/>
                          <a:cs typeface="Times New Roman" panose="02020603050405020304" pitchFamily="18" charset="0"/>
                        </a:rPr>
                        <a:t>priby</a:t>
                      </a:r>
                      <a:r>
                        <a:rPr lang="en-IN" sz="2400" b="0" dirty="0">
                          <a:solidFill>
                            <a:srgbClr val="002060"/>
                          </a:solidFill>
                          <a:latin typeface="Times New Roman" panose="02020603050405020304" pitchFamily="18" charset="0"/>
                          <a:cs typeface="Times New Roman" panose="02020603050405020304" pitchFamily="18" charset="0"/>
                        </a:rPr>
                        <a:t> &amp; </a:t>
                      </a:r>
                      <a:r>
                        <a:rPr lang="en-IN" sz="2400" b="0" dirty="0" err="1">
                          <a:solidFill>
                            <a:srgbClr val="002060"/>
                          </a:solidFill>
                          <a:latin typeface="Times New Roman" panose="02020603050405020304" pitchFamily="18" charset="0"/>
                          <a:cs typeface="Times New Roman" panose="02020603050405020304" pitchFamily="18" charset="0"/>
                        </a:rPr>
                        <a:t>miroslav</a:t>
                      </a:r>
                      <a:r>
                        <a:rPr lang="en-IN" sz="2400" b="0" dirty="0">
                          <a:solidFill>
                            <a:srgbClr val="002060"/>
                          </a:solidFill>
                          <a:latin typeface="Times New Roman" panose="02020603050405020304" pitchFamily="18" charset="0"/>
                          <a:cs typeface="Times New Roman" panose="02020603050405020304" pitchFamily="18" charset="0"/>
                        </a:rPr>
                        <a:t> </a:t>
                      </a:r>
                      <a:r>
                        <a:rPr lang="en-IN" sz="2400" b="0" dirty="0" err="1">
                          <a:solidFill>
                            <a:srgbClr val="002060"/>
                          </a:solidFill>
                          <a:latin typeface="Times New Roman" panose="02020603050405020304" pitchFamily="18" charset="0"/>
                          <a:cs typeface="Times New Roman" panose="02020603050405020304" pitchFamily="18" charset="0"/>
                        </a:rPr>
                        <a:t>svitek</a:t>
                      </a:r>
                      <a:endParaRPr lang="en-IN" sz="2400" b="0" dirty="0">
                        <a:solidFill>
                          <a:srgbClr val="002060"/>
                        </a:solidFill>
                        <a:latin typeface="Times New Roman" panose="02020603050405020304" pitchFamily="18" charset="0"/>
                        <a:cs typeface="Times New Roman" panose="02020603050405020304" pitchFamily="18" charset="0"/>
                      </a:endParaRPr>
                    </a:p>
                  </a:txBody>
                  <a:tcPr/>
                </a:tc>
                <a:tc>
                  <a:txBody>
                    <a:bodyPr/>
                    <a:lstStyle/>
                    <a:p>
                      <a:r>
                        <a:rPr lang="en-US" sz="2400" b="0" dirty="0">
                          <a:solidFill>
                            <a:schemeClr val="tx1"/>
                          </a:solidFill>
                          <a:latin typeface="Times New Roman" panose="02020603050405020304" pitchFamily="18" charset="0"/>
                          <a:cs typeface="Times New Roman" panose="02020603050405020304" pitchFamily="18" charset="0"/>
                        </a:rPr>
                        <a:t>Accurate prediction scheme of water quality in smart mariculture with deep bi-s-</a:t>
                      </a:r>
                      <a:r>
                        <a:rPr lang="en-US" sz="2400" b="0" dirty="0" err="1">
                          <a:solidFill>
                            <a:schemeClr val="tx1"/>
                          </a:solidFill>
                          <a:latin typeface="Times New Roman" panose="02020603050405020304" pitchFamily="18" charset="0"/>
                          <a:cs typeface="Times New Roman" panose="02020603050405020304" pitchFamily="18" charset="0"/>
                        </a:rPr>
                        <a:t>sru</a:t>
                      </a:r>
                      <a:r>
                        <a:rPr lang="en-US" sz="2400" b="0" dirty="0">
                          <a:solidFill>
                            <a:schemeClr val="tx1"/>
                          </a:solidFill>
                          <a:latin typeface="Times New Roman" panose="02020603050405020304" pitchFamily="18" charset="0"/>
                          <a:cs typeface="Times New Roman" panose="02020603050405020304" pitchFamily="18" charset="0"/>
                        </a:rPr>
                        <a:t> learning network</a:t>
                      </a:r>
                      <a:endParaRPr lang="en-IN" sz="2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sz="2400" b="0" dirty="0">
                          <a:solidFill>
                            <a:schemeClr val="tx1"/>
                          </a:solidFill>
                          <a:latin typeface="Times New Roman" panose="02020603050405020304" pitchFamily="18" charset="0"/>
                          <a:cs typeface="Times New Roman" panose="02020603050405020304" pitchFamily="18" charset="0"/>
                        </a:rPr>
                        <a:t>2023</a:t>
                      </a:r>
                    </a:p>
                  </a:txBody>
                  <a:tcPr/>
                </a:tc>
                <a:tc>
                  <a:txBody>
                    <a:bodyPr/>
                    <a:lstStyle/>
                    <a:p>
                      <a:r>
                        <a:rPr lang="en-US" sz="2400" b="0" dirty="0">
                          <a:solidFill>
                            <a:schemeClr val="tx1"/>
                          </a:solidFill>
                          <a:latin typeface="Times New Roman" panose="02020603050405020304" pitchFamily="18" charset="0"/>
                          <a:cs typeface="Times New Roman" panose="02020603050405020304" pitchFamily="18" charset="0"/>
                        </a:rPr>
                        <a:t>In the smart mariculture, the timely and accurate predictions of water quality can help farmers take countermeasures before the ecological environment deteriorates seriously.</a:t>
                      </a:r>
                      <a:endParaRPr lang="en-IN" sz="24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4060550">
                <a:tc>
                  <a:txBody>
                    <a:bodyPr/>
                    <a:lstStyle/>
                    <a:p>
                      <a:r>
                        <a:rPr lang="en-IN" sz="2400" dirty="0" err="1">
                          <a:latin typeface="Times New Roman" panose="02020603050405020304" pitchFamily="18" charset="0"/>
                          <a:cs typeface="Times New Roman" panose="02020603050405020304" pitchFamily="18" charset="0"/>
                        </a:rPr>
                        <a:t>Sokratis</a:t>
                      </a:r>
                      <a:r>
                        <a:rPr lang="en-IN" sz="2400" dirty="0">
                          <a:latin typeface="Times New Roman" panose="02020603050405020304" pitchFamily="18" charset="0"/>
                          <a:cs typeface="Times New Roman" panose="02020603050405020304" pitchFamily="18" charset="0"/>
                        </a:rPr>
                        <a:t> </a:t>
                      </a:r>
                      <a:r>
                        <a:rPr lang="en-IN" sz="2400" dirty="0" err="1">
                          <a:latin typeface="Times New Roman" panose="02020603050405020304" pitchFamily="18" charset="0"/>
                          <a:cs typeface="Times New Roman" panose="02020603050405020304" pitchFamily="18" charset="0"/>
                        </a:rPr>
                        <a:t>Kartakis</a:t>
                      </a:r>
                      <a:r>
                        <a:rPr lang="en-IN" sz="2400" dirty="0">
                          <a:latin typeface="Times New Roman" panose="02020603050405020304" pitchFamily="18" charset="0"/>
                          <a:cs typeface="Times New Roman" panose="02020603050405020304" pitchFamily="18" charset="0"/>
                        </a:rPr>
                        <a:t>, </a:t>
                      </a:r>
                      <a:r>
                        <a:rPr lang="en-IN" sz="2400" dirty="0" err="1">
                          <a:latin typeface="Times New Roman" panose="02020603050405020304" pitchFamily="18" charset="0"/>
                          <a:cs typeface="Times New Roman" panose="02020603050405020304" pitchFamily="18" charset="0"/>
                        </a:rPr>
                        <a:t>Weiren</a:t>
                      </a:r>
                      <a:r>
                        <a:rPr lang="en-IN" sz="2400" dirty="0">
                          <a:latin typeface="Times New Roman" panose="02020603050405020304" pitchFamily="18" charset="0"/>
                          <a:cs typeface="Times New Roman" panose="02020603050405020304" pitchFamily="18" charset="0"/>
                        </a:rPr>
                        <a:t> Yu, Reza </a:t>
                      </a:r>
                      <a:r>
                        <a:rPr lang="en-IN" sz="2400" dirty="0" err="1">
                          <a:latin typeface="Times New Roman" panose="02020603050405020304" pitchFamily="18" charset="0"/>
                          <a:cs typeface="Times New Roman" panose="02020603050405020304" pitchFamily="18" charset="0"/>
                        </a:rPr>
                        <a:t>Akhavan</a:t>
                      </a:r>
                      <a:r>
                        <a:rPr lang="en-IN" sz="2400" dirty="0">
                          <a:latin typeface="Times New Roman" panose="02020603050405020304" pitchFamily="18" charset="0"/>
                          <a:cs typeface="Times New Roman" panose="02020603050405020304" pitchFamily="18" charset="0"/>
                        </a:rPr>
                        <a:t>, and Julie A. McCann</a:t>
                      </a:r>
                      <a:endParaRPr lang="en-IN" sz="2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2400" b="0" dirty="0">
                          <a:solidFill>
                            <a:schemeClr val="tx1"/>
                          </a:solidFill>
                          <a:latin typeface="Times New Roman" panose="02020603050405020304" pitchFamily="18" charset="0"/>
                          <a:cs typeface="Times New Roman" panose="02020603050405020304" pitchFamily="18" charset="0"/>
                        </a:rPr>
                        <a:t>Connected sensors, innovative sensor deployment, and intelligent data analysis for online water quality monitoring</a:t>
                      </a:r>
                      <a:endParaRPr lang="en-IN" sz="2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IN" sz="2400" b="0" dirty="0">
                          <a:solidFill>
                            <a:schemeClr val="tx1"/>
                          </a:solidFill>
                          <a:latin typeface="Times New Roman" panose="02020603050405020304" pitchFamily="18" charset="0"/>
                          <a:cs typeface="Times New Roman" panose="02020603050405020304" pitchFamily="18" charset="0"/>
                        </a:rPr>
                        <a:t>2022</a:t>
                      </a:r>
                    </a:p>
                  </a:txBody>
                  <a:tcPr/>
                </a:tc>
                <a:tc>
                  <a:txBody>
                    <a:bodyPr/>
                    <a:lstStyle/>
                    <a:p>
                      <a:r>
                        <a:rPr lang="en-US" sz="2400" b="0" dirty="0">
                          <a:solidFill>
                            <a:schemeClr val="tx1"/>
                          </a:solidFill>
                          <a:latin typeface="Times New Roman" panose="02020603050405020304" pitchFamily="18" charset="0"/>
                          <a:cs typeface="Times New Roman" panose="02020603050405020304" pitchFamily="18" charset="0"/>
                        </a:rPr>
                        <a:t>The sensor technology for water quality monitoring (WQM) has improved during recent years. The cost-effective </a:t>
                      </a:r>
                      <a:r>
                        <a:rPr lang="en-US" sz="2400" b="0" dirty="0" err="1">
                          <a:solidFill>
                            <a:schemeClr val="tx1"/>
                          </a:solidFill>
                          <a:latin typeface="Times New Roman" panose="02020603050405020304" pitchFamily="18" charset="0"/>
                          <a:cs typeface="Times New Roman" panose="02020603050405020304" pitchFamily="18" charset="0"/>
                        </a:rPr>
                        <a:t>sensorised</a:t>
                      </a:r>
                      <a:r>
                        <a:rPr lang="en-US" sz="2400" b="0" dirty="0">
                          <a:solidFill>
                            <a:schemeClr val="tx1"/>
                          </a:solidFill>
                          <a:latin typeface="Times New Roman" panose="02020603050405020304" pitchFamily="18" charset="0"/>
                          <a:cs typeface="Times New Roman" panose="02020603050405020304" pitchFamily="18" charset="0"/>
                        </a:rPr>
                        <a:t> tools that can autonomously measure the essential physical–chemical–biological (PCB) variables are now readily available and are being deployed on buoys, boats, and ships.</a:t>
                      </a:r>
                      <a:endParaRPr lang="en-IN" sz="24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bl>
          </a:graphicData>
        </a:graphic>
      </p:graphicFrame>
      <p:sp>
        <p:nvSpPr>
          <p:cNvPr id="7"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B1D917-16EA-4D69-8845-9832B0C2F6AA}" type="datetime4">
              <a:rPr lang="en-US" smtClean="0"/>
              <a:t>May 3, 2024</a:t>
            </a:fld>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
        <p:nvSpPr>
          <p:cNvPr id="5" name="Rectangle 4"/>
          <p:cNvSpPr/>
          <p:nvPr/>
        </p:nvSpPr>
        <p:spPr>
          <a:xfrm>
            <a:off x="5245279" y="285296"/>
            <a:ext cx="7853625" cy="823752"/>
          </a:xfrm>
          <a:prstGeom prst="rect">
            <a:avLst/>
          </a:prstGeom>
        </p:spPr>
        <p:txBody>
          <a:bodyPr wrap="none">
            <a:spAutoFit/>
          </a:bodyPr>
          <a:lstStyle/>
          <a:p>
            <a:pPr lvl="1">
              <a:lnSpc>
                <a:spcPct val="150000"/>
              </a:lnSpc>
            </a:pPr>
            <a:r>
              <a:rPr lang="en-IN" sz="3600" b="1" dirty="0">
                <a:latin typeface="Times New Roman" panose="02020603050405020304" pitchFamily="18" charset="0"/>
                <a:cs typeface="Times New Roman" panose="02020603050405020304" pitchFamily="18" charset="0"/>
              </a:rPr>
              <a:t>DESIGN AND METHODOLOGIES</a:t>
            </a:r>
          </a:p>
        </p:txBody>
      </p:sp>
      <p:sp>
        <p:nvSpPr>
          <p:cNvPr id="6" name="Rectangle 5"/>
          <p:cNvSpPr/>
          <p:nvPr/>
        </p:nvSpPr>
        <p:spPr>
          <a:xfrm>
            <a:off x="2327564" y="2451207"/>
            <a:ext cx="13487400" cy="2031325"/>
          </a:xfrm>
          <a:prstGeom prst="rect">
            <a:avLst/>
          </a:prstGeom>
        </p:spPr>
        <p:txBody>
          <a:bodyPr wrap="square">
            <a:spAutoFit/>
          </a:bodyPr>
          <a:lstStyle/>
          <a:p>
            <a:pPr algn="just">
              <a:lnSpc>
                <a:spcPct val="15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Sensing module</a:t>
            </a:r>
          </a:p>
          <a:p>
            <a:pPr algn="just">
              <a:lnSpc>
                <a:spcPct val="15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Data gathering and processing module</a:t>
            </a:r>
          </a:p>
          <a:p>
            <a:pPr algn="just">
              <a:lnSpc>
                <a:spcPct val="150000"/>
              </a:lnSpc>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Wireless Communication module</a:t>
            </a:r>
          </a:p>
        </p:txBody>
      </p:sp>
      <p:sp>
        <p:nvSpPr>
          <p:cNvPr id="8" name="Footer Placeholder 3"/>
          <p:cNvSpPr>
            <a:spLocks noGrp="1"/>
          </p:cNvSpPr>
          <p:nvPr>
            <p:ph type="ftr" sz="quarter" idx="11"/>
          </p:nvPr>
        </p:nvSpPr>
        <p:spPr>
          <a:xfrm>
            <a:off x="5529278" y="9689678"/>
            <a:ext cx="7234206" cy="547688"/>
          </a:xfrm>
        </p:spPr>
        <p:txBody>
          <a:bodyPr/>
          <a:lstStyle/>
          <a:p>
            <a:r>
              <a:rPr lang="en-US" dirty="0"/>
              <a:t>DEPARTMENT OF INFORMATION TECHNOLOGY   / </a:t>
            </a:r>
            <a:r>
              <a:rPr lang="en-IN" dirty="0"/>
              <a:t>Smart water quality monitoring USING IOT</a:t>
            </a:r>
          </a:p>
          <a:p>
            <a:endParaRPr lang="en-IN" dirty="0"/>
          </a:p>
        </p:txBody>
      </p:sp>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41</TotalTime>
  <Words>3399</Words>
  <Application>Microsoft Office PowerPoint</Application>
  <PresentationFormat>Custom</PresentationFormat>
  <Paragraphs>325</Paragraphs>
  <Slides>33</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Wingdings</vt:lpstr>
      <vt:lpstr>Times New Roman</vt:lpstr>
      <vt:lpstr>Calibri Light</vt:lpstr>
      <vt:lpstr>Arial</vt:lpstr>
      <vt:lpstr>Calibri</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Sharad</dc:creator>
  <cp:lastModifiedBy>mani mudadla</cp:lastModifiedBy>
  <cp:revision>51</cp:revision>
  <dcterms:created xsi:type="dcterms:W3CDTF">2024-01-03T17:44:15Z</dcterms:created>
  <dcterms:modified xsi:type="dcterms:W3CDTF">2024-05-03T02:13:28Z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AA038D5D5B694D23B0452D7D20349BC5_12</vt:lpwstr>
  </property>
  <property fmtid="{D5CDD505-2E9C-101B-9397-08002B2CF9AE}" pid="3" name="KSOProductBuildVer">
    <vt:lpwstr>1033-12.2.0.13359</vt:lpwstr>
  </property>
</Properties>
</file>